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4" r:id="rId1"/>
  </p:sldMasterIdLst>
  <p:notesMasterIdLst>
    <p:notesMasterId r:id="rId4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</p:sldIdLst>
  <p:sldSz cx="9144000" cy="6858000" type="screen4x3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0651C3A-4460-11DB-9652-00E08161165F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704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" name="Shape 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defRPr sz="1100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58891143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Shape 10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Shape 1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Shape 12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Shape 1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Shape 1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hape 15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Shape 1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Shape 16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Shape 17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Shape 1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Shape 19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" name="Shape 3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Shape 19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Shape 2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Shape 20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Shape 21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Shape 21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Shape 22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Shape 22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Shape 2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Shape 2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Shape 24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Shape 25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Shape 26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" name="Shape 2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Shape 27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Shape 2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Shape 27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" name="Shape 4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Shape 28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" name="Shape 28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Shape 29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" name="Shape 29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Shape 30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Shape 3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Shape 31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9" name="Shape 3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9" name="Shape 32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Shape 33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Shape 34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9" name="Shape 34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hape 35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" name="Shape 3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Shape 36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7" name="Shape 36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Shape 37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7" name="Shape 3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" name="Shape 5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Shape 38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5" name="Shape 3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Shape 6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Shape 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Shape 8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Shape 9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 txBox="1">
            <a:spLocks noGrp="1"/>
          </p:cNvSpPr>
          <p:nvPr>
            <p:ph type="ctrTitle"/>
          </p:nvPr>
        </p:nvSpPr>
        <p:spPr>
          <a:xfrm>
            <a:off x="685800" y="2111123"/>
            <a:ext cx="7772400" cy="154647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30480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8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indent="30480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8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indent="30480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8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indent="30480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8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indent="30480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8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indent="30480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8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indent="30480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8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indent="30480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8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indent="30480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8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" name="Shape 9"/>
          <p:cNvSpPr txBox="1">
            <a:spLocks noGrp="1"/>
          </p:cNvSpPr>
          <p:nvPr>
            <p:ph type="subTitle" idx="1"/>
          </p:nvPr>
        </p:nvSpPr>
        <p:spPr>
          <a:xfrm>
            <a:off x="685800" y="3786737"/>
            <a:ext cx="7772400" cy="104631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190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30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indent="190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30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indent="190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30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indent="190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30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indent="190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30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indent="190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30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indent="190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30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indent="190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30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indent="190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30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96757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defRPr/>
            </a:lvl1pPr>
            <a:lvl2pPr marL="742950" indent="-285750" rtl="0">
              <a:defRPr/>
            </a:lvl2pPr>
            <a:lvl3pPr marL="1143000" indent="-228600" rtl="0">
              <a:defRPr/>
            </a:lvl3pPr>
            <a:lvl4pPr marL="1600200" indent="-228600" rtl="0">
              <a:defRPr/>
            </a:lvl4pPr>
            <a:lvl5pPr rtl="0">
              <a:defRPr sz="1800"/>
            </a:lvl5pPr>
            <a:lvl6pPr rtl="0">
              <a:defRPr sz="1800"/>
            </a:lvl6pPr>
            <a:lvl7pPr rtl="0">
              <a:defRPr sz="1800"/>
            </a:lvl7pPr>
            <a:lvl8pPr rtl="0">
              <a:defRPr sz="1800"/>
            </a:lvl8pPr>
            <a:lvl9pPr rtl="0"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3994525" cy="496757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 sz="1800"/>
            </a:lvl5pPr>
            <a:lvl6pPr rtl="0">
              <a:defRPr sz="1800"/>
            </a:lvl6pPr>
            <a:lvl7pPr rtl="0">
              <a:defRPr sz="1800"/>
            </a:lvl7pPr>
            <a:lvl8pPr rtl="0">
              <a:defRPr sz="1800"/>
            </a:lvl8pPr>
            <a:lvl9pPr rtl="0">
              <a:defRPr sz="1800"/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body" idx="2"/>
          </p:nvPr>
        </p:nvSpPr>
        <p:spPr>
          <a:xfrm>
            <a:off x="4692273" y="1600200"/>
            <a:ext cx="3994525" cy="496757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 sz="1800"/>
            </a:lvl5pPr>
            <a:lvl6pPr rtl="0">
              <a:defRPr sz="1800"/>
            </a:lvl6pPr>
            <a:lvl7pPr rtl="0">
              <a:defRPr sz="1800"/>
            </a:lvl7pPr>
            <a:lvl8pPr rtl="0">
              <a:defRPr sz="1800"/>
            </a:lvl8pPr>
            <a:lvl9pPr rtl="0"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 txBox="1">
            <a:spLocks noGrp="1"/>
          </p:cNvSpPr>
          <p:nvPr>
            <p:ph type="body" idx="1"/>
          </p:nvPr>
        </p:nvSpPr>
        <p:spPr>
          <a:xfrm>
            <a:off x="457200" y="5875078"/>
            <a:ext cx="8229600" cy="69269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85750" indent="-285750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66666"/>
              <a:buFont typeface="Arial"/>
              <a:buChar char="•"/>
              <a:defRPr sz="1800">
                <a:solidFill>
                  <a:schemeClr val="dk1"/>
                </a:solidFill>
              </a:defRPr>
            </a:lvl1pPr>
            <a:lvl2pPr marL="285750" indent="-285750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urier New"/>
              <a:buChar char="o"/>
              <a:defRPr sz="1800">
                <a:solidFill>
                  <a:schemeClr val="dk1"/>
                </a:solidFill>
              </a:defRPr>
            </a:lvl2pPr>
            <a:lvl3pPr marL="285750" indent="-285750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Wingdings"/>
              <a:buChar char="§"/>
              <a:defRPr sz="1800">
                <a:solidFill>
                  <a:schemeClr val="dk1"/>
                </a:solidFill>
              </a:defRPr>
            </a:lvl3pPr>
            <a:lvl4pPr marL="285750" indent="-285750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66666"/>
              <a:buFont typeface="Arial"/>
              <a:buChar char="•"/>
              <a:defRPr sz="1800">
                <a:solidFill>
                  <a:schemeClr val="dk1"/>
                </a:solidFill>
              </a:defRPr>
            </a:lvl4pPr>
            <a:lvl5pPr marL="285750" indent="-285750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urier New"/>
              <a:buChar char="o"/>
              <a:defRPr sz="1800">
                <a:solidFill>
                  <a:schemeClr val="dk1"/>
                </a:solidFill>
              </a:defRPr>
            </a:lvl5pPr>
            <a:lvl6pPr marL="285750" indent="-285750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Wingdings"/>
              <a:buChar char="§"/>
              <a:defRPr sz="1800">
                <a:solidFill>
                  <a:schemeClr val="dk1"/>
                </a:solidFill>
              </a:defRPr>
            </a:lvl6pPr>
            <a:lvl7pPr marL="285750" indent="-285750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66666"/>
              <a:buFont typeface="Arial"/>
              <a:buChar char="•"/>
              <a:defRPr sz="1800">
                <a:solidFill>
                  <a:schemeClr val="dk1"/>
                </a:solidFill>
              </a:defRPr>
            </a:lvl7pPr>
            <a:lvl8pPr marL="285750" indent="-285750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urier New"/>
              <a:buChar char="o"/>
              <a:defRPr sz="1800">
                <a:solidFill>
                  <a:schemeClr val="dk1"/>
                </a:solidFill>
              </a:defRPr>
            </a:lvl8pPr>
            <a:lvl9pPr marL="285750" indent="-285750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Wingdings"/>
              <a:buChar char="§"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22860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6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indent="22860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6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indent="22860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6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indent="22860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6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indent="22860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6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indent="22860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6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indent="22860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6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indent="22860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6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indent="22860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6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96757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342900" algn="l" rtl="0">
              <a:spcBef>
                <a:spcPts val="600"/>
              </a:spcBef>
              <a:buClr>
                <a:schemeClr val="dk1"/>
              </a:buClr>
              <a:buSzPct val="166666"/>
              <a:buFont typeface="Arial"/>
              <a:buChar char="•"/>
              <a:defRPr sz="30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indent="-285750" algn="l" rtl="0">
              <a:spcBef>
                <a:spcPts val="480"/>
              </a:spcBef>
              <a:buClr>
                <a:schemeClr val="dk1"/>
              </a:buClr>
              <a:buSzPct val="100000"/>
              <a:buFont typeface="Courier New"/>
              <a:buChar char="o"/>
              <a:defRPr sz="24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indent="-228600" algn="l" rtl="0">
              <a:spcBef>
                <a:spcPts val="480"/>
              </a:spcBef>
              <a:buClr>
                <a:schemeClr val="dk1"/>
              </a:buClr>
              <a:buSzPct val="100000"/>
              <a:buFont typeface="Wingdings"/>
              <a:buChar char="§"/>
              <a:defRPr sz="24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indent="-228600" algn="l" rtl="0">
              <a:spcBef>
                <a:spcPts val="360"/>
              </a:spcBef>
              <a:buClr>
                <a:schemeClr val="dk1"/>
              </a:buClr>
              <a:buSzPct val="166666"/>
              <a:buFont typeface="Arial"/>
              <a:buChar char="•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indent="-228600" algn="l" rtl="0">
              <a:spcBef>
                <a:spcPts val="360"/>
              </a:spcBef>
              <a:buClr>
                <a:schemeClr val="dk1"/>
              </a:buClr>
              <a:buSzPct val="100000"/>
              <a:buFont typeface="Courier New"/>
              <a:buChar char="o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indent="-228600" algn="l" rtl="0">
              <a:spcBef>
                <a:spcPts val="360"/>
              </a:spcBef>
              <a:buClr>
                <a:schemeClr val="dk1"/>
              </a:buClr>
              <a:buSzPct val="100000"/>
              <a:buFont typeface="Wingdings"/>
              <a:buChar char="§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indent="-228600" algn="l" rtl="0">
              <a:spcBef>
                <a:spcPts val="360"/>
              </a:spcBef>
              <a:buClr>
                <a:schemeClr val="dk1"/>
              </a:buClr>
              <a:buSzPct val="166666"/>
              <a:buFont typeface="Arial"/>
              <a:buChar char="•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indent="-228600" algn="l" rtl="0">
              <a:spcBef>
                <a:spcPts val="360"/>
              </a:spcBef>
              <a:buClr>
                <a:schemeClr val="dk1"/>
              </a:buClr>
              <a:buSzPct val="100000"/>
              <a:buFont typeface="Courier New"/>
              <a:buChar char="o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indent="-228600" algn="l" rtl="0">
              <a:spcBef>
                <a:spcPts val="360"/>
              </a:spcBef>
              <a:buClr>
                <a:schemeClr val="dk1"/>
              </a:buClr>
              <a:buSzPct val="100000"/>
              <a:buFont typeface="Wingdings"/>
              <a:buChar char="§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</p:sldLayoutIdLst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algn="ctr"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“The Best War Map Ever Made”</a:t>
            </a:r>
          </a:p>
        </p:txBody>
      </p:sp>
      <p:sp>
        <p:nvSpPr>
          <p:cNvPr id="24" name="Shape 2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967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Ezra Carman &amp; the Atlas of the Battlefield of Antietam</a:t>
            </a:r>
          </a:p>
          <a:p>
            <a:endParaRPr lang="en">
              <a:latin typeface="Times New Roman"/>
              <a:ea typeface="Times New Roman"/>
              <a:cs typeface="Times New Roman"/>
              <a:sym typeface="Times New Roman"/>
            </a:endParaRPr>
          </a:p>
          <a:p>
            <a:endParaRPr lang="en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 algn="ctr" rtl="0"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by</a:t>
            </a:r>
          </a:p>
          <a:p>
            <a:pPr lvl="0" algn="ctr" rtl="0"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Jamesina Thatcher</a:t>
            </a:r>
          </a:p>
          <a:p>
            <a:pPr lvl="0" algn="ctr" rtl="0"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December 2013</a:t>
            </a:r>
          </a:p>
        </p:txBody>
      </p:sp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algn="ctr" rtl="0">
              <a:buNone/>
            </a:pPr>
            <a:r>
              <a:rPr lang="en"/>
              <a:t>George B. Davis</a:t>
            </a:r>
          </a:p>
          <a:p>
            <a:endParaRPr lang="en"/>
          </a:p>
        </p:txBody>
      </p:sp>
      <p:sp>
        <p:nvSpPr>
          <p:cNvPr id="102" name="Shape 102"/>
          <p:cNvSpPr txBox="1">
            <a:spLocks noGrp="1"/>
          </p:cNvSpPr>
          <p:nvPr>
            <p:ph type="body" idx="1"/>
          </p:nvPr>
        </p:nvSpPr>
        <p:spPr>
          <a:xfrm>
            <a:off x="457200" y="1301525"/>
            <a:ext cx="8229600" cy="47339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  <p:pic>
        <p:nvPicPr>
          <p:cNvPr id="103" name="Shape 103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1325" y="1301525"/>
            <a:ext cx="2981325" cy="4435225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Shape 104"/>
          <p:cNvSpPr txBox="1"/>
          <p:nvPr/>
        </p:nvSpPr>
        <p:spPr>
          <a:xfrm>
            <a:off x="2743200" y="6251850"/>
            <a:ext cx="3657600" cy="457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algn="ctr">
              <a:buNone/>
            </a:pPr>
            <a:r>
              <a:rPr lang="en"/>
              <a:t>Figure 9</a:t>
            </a:r>
          </a:p>
        </p:txBody>
      </p:sp>
    </p:spTree>
  </p:cSld>
  <p:clrMapOvr>
    <a:masterClrMapping/>
  </p:clrMapOvr>
  <p:transition spd="slow">
    <p:cut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algn="ctr" rtl="0">
              <a:buNone/>
            </a:pPr>
            <a:r>
              <a:rPr lang="en"/>
              <a:t>James M. Garrett</a:t>
            </a:r>
          </a:p>
          <a:p>
            <a:pPr algn="l">
              <a:buNone/>
            </a:pPr>
            <a:r>
              <a:rPr lang="en"/>
              <a:t>          1894             &amp;             1908</a:t>
            </a:r>
          </a:p>
        </p:txBody>
      </p:sp>
      <p:sp>
        <p:nvSpPr>
          <p:cNvPr id="110" name="Shape 11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3994500" cy="4967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  <p:sp>
        <p:nvSpPr>
          <p:cNvPr id="111" name="Shape 111"/>
          <p:cNvSpPr txBox="1">
            <a:spLocks noGrp="1"/>
          </p:cNvSpPr>
          <p:nvPr>
            <p:ph type="body" idx="2"/>
          </p:nvPr>
        </p:nvSpPr>
        <p:spPr>
          <a:xfrm>
            <a:off x="4692273" y="1600200"/>
            <a:ext cx="3994500" cy="4967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  <p:pic>
        <p:nvPicPr>
          <p:cNvPr id="112" name="Shape 112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075" y="1600200"/>
            <a:ext cx="3994500" cy="496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Shape 113"/>
          <p:cNvPicPr preferRelativeResize="0"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275" y="1600200"/>
            <a:ext cx="3994500" cy="4967699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Shape 114"/>
          <p:cNvSpPr txBox="1"/>
          <p:nvPr/>
        </p:nvSpPr>
        <p:spPr>
          <a:xfrm>
            <a:off x="2743200" y="6567900"/>
            <a:ext cx="3657600" cy="457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algn="ctr">
              <a:buNone/>
            </a:pPr>
            <a:r>
              <a:rPr lang="en"/>
              <a:t>Figure 10</a:t>
            </a:r>
          </a:p>
        </p:txBody>
      </p:sp>
    </p:spTree>
  </p:cSld>
  <p:clrMapOvr>
    <a:masterClrMapping/>
  </p:clrMapOvr>
  <p:transition spd="slow">
    <p:cut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algn="ctr" rtl="0">
              <a:buNone/>
            </a:pPr>
            <a:r>
              <a:rPr lang="en"/>
              <a:t>H.A. Brown</a:t>
            </a:r>
          </a:p>
          <a:p>
            <a:pPr>
              <a:buNone/>
            </a:pPr>
            <a:r>
              <a:rPr lang="en"/>
              <a:t>          1894             &amp;               1908</a:t>
            </a:r>
          </a:p>
        </p:txBody>
      </p:sp>
      <p:sp>
        <p:nvSpPr>
          <p:cNvPr id="120" name="Shape 12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3994500" cy="4967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  <p:sp>
        <p:nvSpPr>
          <p:cNvPr id="121" name="Shape 121"/>
          <p:cNvSpPr txBox="1">
            <a:spLocks noGrp="1"/>
          </p:cNvSpPr>
          <p:nvPr>
            <p:ph type="body" idx="2"/>
          </p:nvPr>
        </p:nvSpPr>
        <p:spPr>
          <a:xfrm>
            <a:off x="4692273" y="1600200"/>
            <a:ext cx="3994500" cy="4967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  <p:pic>
        <p:nvPicPr>
          <p:cNvPr id="122" name="Shape 122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42875"/>
            <a:ext cx="3994499" cy="4882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Shape 123"/>
          <p:cNvPicPr preferRelativeResize="0"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275" y="1642875"/>
            <a:ext cx="3994499" cy="4882350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Shape 124"/>
          <p:cNvSpPr txBox="1"/>
          <p:nvPr/>
        </p:nvSpPr>
        <p:spPr>
          <a:xfrm>
            <a:off x="2736275" y="6567900"/>
            <a:ext cx="3657600" cy="574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algn="ctr">
              <a:buNone/>
            </a:pPr>
            <a:r>
              <a:rPr lang="en"/>
              <a:t>Figure 11</a:t>
            </a:r>
          </a:p>
        </p:txBody>
      </p:sp>
    </p:spTree>
  </p:cSld>
  <p:clrMapOvr>
    <a:masterClrMapping/>
  </p:clrMapOvr>
  <p:transition spd="slow">
    <p:cut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algn="ctr" rtl="0">
              <a:buNone/>
            </a:pPr>
            <a:r>
              <a:rPr lang="en"/>
              <a:t>Jas. Dinkins</a:t>
            </a:r>
          </a:p>
          <a:p>
            <a:pPr>
              <a:buNone/>
            </a:pPr>
            <a:r>
              <a:rPr lang="en"/>
              <a:t>          1894             &amp;               1908</a:t>
            </a:r>
          </a:p>
        </p:txBody>
      </p:sp>
      <p:sp>
        <p:nvSpPr>
          <p:cNvPr id="130" name="Shape 13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3994500" cy="4967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  <p:sp>
        <p:nvSpPr>
          <p:cNvPr id="131" name="Shape 131"/>
          <p:cNvSpPr txBox="1">
            <a:spLocks noGrp="1"/>
          </p:cNvSpPr>
          <p:nvPr>
            <p:ph type="body" idx="2"/>
          </p:nvPr>
        </p:nvSpPr>
        <p:spPr>
          <a:xfrm>
            <a:off x="4692273" y="1600200"/>
            <a:ext cx="3994500" cy="4967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  <p:pic>
        <p:nvPicPr>
          <p:cNvPr id="132" name="Shape 132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00200"/>
            <a:ext cx="3994499" cy="4967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Shape 133"/>
          <p:cNvPicPr preferRelativeResize="0"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300" y="1600200"/>
            <a:ext cx="3994500" cy="4967700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Shape 134"/>
          <p:cNvSpPr txBox="1"/>
          <p:nvPr/>
        </p:nvSpPr>
        <p:spPr>
          <a:xfrm>
            <a:off x="2743200" y="6567900"/>
            <a:ext cx="3657600" cy="6089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algn="ctr">
              <a:buNone/>
            </a:pPr>
            <a:r>
              <a:rPr lang="en"/>
              <a:t>Figure 12</a:t>
            </a:r>
          </a:p>
        </p:txBody>
      </p:sp>
    </p:spTree>
  </p:cSld>
  <p:clrMapOvr>
    <a:masterClrMapping/>
  </p:clrMapOvr>
  <p:transition spd="slow">
    <p:cut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algn="ctr" rtl="0">
              <a:buNone/>
            </a:pPr>
            <a:r>
              <a:rPr lang="en"/>
              <a:t>Jas. D. Bondurant</a:t>
            </a:r>
          </a:p>
          <a:p>
            <a:pPr>
              <a:buNone/>
            </a:pPr>
            <a:r>
              <a:rPr lang="en"/>
              <a:t>          1899             &amp;              1908</a:t>
            </a:r>
          </a:p>
        </p:txBody>
      </p:sp>
      <p:sp>
        <p:nvSpPr>
          <p:cNvPr id="140" name="Shape 14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3994500" cy="4967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  <p:sp>
        <p:nvSpPr>
          <p:cNvPr id="141" name="Shape 141"/>
          <p:cNvSpPr txBox="1">
            <a:spLocks noGrp="1"/>
          </p:cNvSpPr>
          <p:nvPr>
            <p:ph type="body" idx="2"/>
          </p:nvPr>
        </p:nvSpPr>
        <p:spPr>
          <a:xfrm>
            <a:off x="4692273" y="1600200"/>
            <a:ext cx="3994500" cy="4967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  <p:pic>
        <p:nvPicPr>
          <p:cNvPr id="142" name="Shape 142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300" y="1600200"/>
            <a:ext cx="3994499" cy="4967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Shape 143"/>
          <p:cNvPicPr preferRelativeResize="0"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00200"/>
            <a:ext cx="3994500" cy="4967699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Shape 144"/>
          <p:cNvSpPr txBox="1"/>
          <p:nvPr/>
        </p:nvSpPr>
        <p:spPr>
          <a:xfrm>
            <a:off x="2743200" y="6567900"/>
            <a:ext cx="3657600" cy="4664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algn="ctr">
              <a:buNone/>
            </a:pPr>
            <a:r>
              <a:rPr lang="en"/>
              <a:t>Figure 13</a:t>
            </a:r>
          </a:p>
        </p:txBody>
      </p:sp>
    </p:spTree>
  </p:cSld>
  <p:clrMapOvr>
    <a:masterClrMapping/>
  </p:clrMapOvr>
  <p:transition spd="slow">
    <p:cut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algn="ctr" rtl="0">
              <a:buNone/>
            </a:pPr>
            <a:r>
              <a:rPr lang="en"/>
              <a:t>Frank Palmer, 1908</a:t>
            </a:r>
          </a:p>
          <a:p>
            <a:pPr algn="l">
              <a:buNone/>
            </a:pPr>
            <a:r>
              <a:rPr lang="en"/>
              <a:t>     Position 1         &amp;        Position 2</a:t>
            </a:r>
          </a:p>
        </p:txBody>
      </p:sp>
      <p:sp>
        <p:nvSpPr>
          <p:cNvPr id="150" name="Shape 15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3994500" cy="4967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  <p:sp>
        <p:nvSpPr>
          <p:cNvPr id="151" name="Shape 151"/>
          <p:cNvSpPr txBox="1">
            <a:spLocks noGrp="1"/>
          </p:cNvSpPr>
          <p:nvPr>
            <p:ph type="body" idx="2"/>
          </p:nvPr>
        </p:nvSpPr>
        <p:spPr>
          <a:xfrm>
            <a:off x="4692273" y="1600200"/>
            <a:ext cx="3994500" cy="4967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  <p:pic>
        <p:nvPicPr>
          <p:cNvPr id="152" name="Shape 152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00200"/>
            <a:ext cx="3994499" cy="4967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Shape 153"/>
          <p:cNvPicPr preferRelativeResize="0"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275" y="1600200"/>
            <a:ext cx="3994500" cy="4967700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Shape 154"/>
          <p:cNvSpPr txBox="1"/>
          <p:nvPr/>
        </p:nvSpPr>
        <p:spPr>
          <a:xfrm>
            <a:off x="2743200" y="6567900"/>
            <a:ext cx="3657600" cy="457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algn="ctr">
              <a:buNone/>
            </a:pPr>
            <a:r>
              <a:rPr lang="en"/>
              <a:t>Figure 14</a:t>
            </a:r>
          </a:p>
        </p:txBody>
      </p:sp>
    </p:spTree>
  </p:cSld>
  <p:clrMapOvr>
    <a:masterClrMapping/>
  </p:clrMapOvr>
  <p:transition spd="slow">
    <p:cut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algn="ctr" rtl="0">
              <a:buNone/>
            </a:pPr>
            <a:r>
              <a:rPr lang="en"/>
              <a:t>Frank Palmer</a:t>
            </a:r>
          </a:p>
          <a:p>
            <a:pPr algn="ctr">
              <a:buNone/>
            </a:pPr>
            <a:r>
              <a:rPr lang="en"/>
              <a:t>Sketch of Position 1 &amp; 2</a:t>
            </a:r>
          </a:p>
        </p:txBody>
      </p:sp>
      <p:sp>
        <p:nvSpPr>
          <p:cNvPr id="160" name="Shape 16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967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  <p:pic>
        <p:nvPicPr>
          <p:cNvPr id="161" name="Shape 161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327699"/>
            <a:ext cx="8248650" cy="5240200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Shape 162"/>
          <p:cNvSpPr txBox="1"/>
          <p:nvPr/>
        </p:nvSpPr>
        <p:spPr>
          <a:xfrm>
            <a:off x="2752725" y="6567900"/>
            <a:ext cx="3657600" cy="639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algn="ctr">
              <a:buNone/>
            </a:pPr>
            <a:r>
              <a:rPr lang="en"/>
              <a:t>Figure 15</a:t>
            </a:r>
          </a:p>
        </p:txBody>
      </p:sp>
    </p:spTree>
  </p:cSld>
  <p:clrMapOvr>
    <a:masterClrMapping/>
  </p:clrMapOvr>
  <p:transition spd="slow">
    <p:cut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hape 167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algn="ctr" rtl="0">
              <a:buNone/>
            </a:pPr>
            <a:r>
              <a:rPr lang="en"/>
              <a:t>James Lane</a:t>
            </a:r>
          </a:p>
          <a:p>
            <a:pPr>
              <a:buNone/>
            </a:pPr>
            <a:r>
              <a:rPr lang="en"/>
              <a:t>          1895             &amp;               1908</a:t>
            </a:r>
          </a:p>
        </p:txBody>
      </p:sp>
      <p:sp>
        <p:nvSpPr>
          <p:cNvPr id="168" name="Shape 16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3994500" cy="4967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  <p:sp>
        <p:nvSpPr>
          <p:cNvPr id="169" name="Shape 169"/>
          <p:cNvSpPr txBox="1">
            <a:spLocks noGrp="1"/>
          </p:cNvSpPr>
          <p:nvPr>
            <p:ph type="body" idx="2"/>
          </p:nvPr>
        </p:nvSpPr>
        <p:spPr>
          <a:xfrm>
            <a:off x="4692273" y="1600200"/>
            <a:ext cx="3994500" cy="4967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  <p:pic>
        <p:nvPicPr>
          <p:cNvPr id="170" name="Shape 170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275" y="1600200"/>
            <a:ext cx="3994499" cy="4967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Shape 171"/>
          <p:cNvPicPr preferRelativeResize="0"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00200"/>
            <a:ext cx="3994500" cy="4967699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Shape 172"/>
          <p:cNvSpPr txBox="1"/>
          <p:nvPr/>
        </p:nvSpPr>
        <p:spPr>
          <a:xfrm>
            <a:off x="2743200" y="6750450"/>
            <a:ext cx="3657600" cy="457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  <p:sp>
        <p:nvSpPr>
          <p:cNvPr id="173" name="Shape 173"/>
          <p:cNvSpPr txBox="1"/>
          <p:nvPr/>
        </p:nvSpPr>
        <p:spPr>
          <a:xfrm>
            <a:off x="2743200" y="6567900"/>
            <a:ext cx="3657600" cy="457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algn="ctr">
              <a:buNone/>
            </a:pPr>
            <a:r>
              <a:rPr lang="en"/>
              <a:t>Figure 16</a:t>
            </a:r>
          </a:p>
        </p:txBody>
      </p:sp>
    </p:spTree>
  </p:cSld>
  <p:clrMapOvr>
    <a:masterClrMapping/>
  </p:clrMapOvr>
  <p:transition spd="slow">
    <p:cut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algn="ctr" rtl="0">
              <a:buNone/>
            </a:pPr>
            <a:r>
              <a:rPr lang="en"/>
              <a:t>Confederate Avenue</a:t>
            </a:r>
          </a:p>
          <a:p>
            <a:endParaRPr lang="en"/>
          </a:p>
        </p:txBody>
      </p:sp>
      <p:sp>
        <p:nvSpPr>
          <p:cNvPr id="179" name="Shape 17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690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  <p:pic>
        <p:nvPicPr>
          <p:cNvPr id="180" name="Shape 180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4375" y="1323125"/>
            <a:ext cx="3630274" cy="4967699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Shape 181"/>
          <p:cNvSpPr txBox="1"/>
          <p:nvPr/>
        </p:nvSpPr>
        <p:spPr>
          <a:xfrm>
            <a:off x="2743200" y="6473250"/>
            <a:ext cx="3657600" cy="457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algn="ctr">
              <a:buNone/>
            </a:pPr>
            <a:r>
              <a:rPr lang="en"/>
              <a:t>Figure 17</a:t>
            </a:r>
          </a:p>
        </p:txBody>
      </p:sp>
    </p:spTree>
  </p:cSld>
  <p:clrMapOvr>
    <a:masterClrMapping/>
  </p:clrMapOvr>
  <p:transition spd="slow">
    <p:cut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algn="ctr" rtl="0">
              <a:buNone/>
            </a:pPr>
            <a:r>
              <a:rPr lang="en"/>
              <a:t>Hotchkiss</a:t>
            </a:r>
          </a:p>
          <a:p>
            <a:pPr algn="ctr">
              <a:buNone/>
            </a:pPr>
            <a:r>
              <a:rPr lang="en"/>
              <a:t>“Battle Avenue”</a:t>
            </a:r>
          </a:p>
        </p:txBody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7853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  <p:pic>
        <p:nvPicPr>
          <p:cNvPr id="188" name="Shape 188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0700" y="1417650"/>
            <a:ext cx="3629649" cy="4967699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Shape 189"/>
          <p:cNvSpPr txBox="1"/>
          <p:nvPr/>
        </p:nvSpPr>
        <p:spPr>
          <a:xfrm>
            <a:off x="2626725" y="6385500"/>
            <a:ext cx="3657600" cy="6399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algn="ctr">
              <a:buNone/>
            </a:pPr>
            <a:r>
              <a:rPr lang="en"/>
              <a:t>Figure 18</a:t>
            </a:r>
          </a:p>
        </p:txBody>
      </p:sp>
    </p:spTree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algn="ctr" rtl="0">
              <a:buNone/>
            </a:pPr>
            <a:r>
              <a:rPr lang="en"/>
              <a:t>Ezra Carman</a:t>
            </a:r>
          </a:p>
          <a:p>
            <a:endParaRPr lang="en"/>
          </a:p>
        </p:txBody>
      </p:sp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457200" y="1659925"/>
            <a:ext cx="8229600" cy="4967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algn="ctr">
              <a:buNone/>
            </a:pPr>
            <a:r>
              <a:rPr lang="en"/>
              <a:t>m</a:t>
            </a:r>
          </a:p>
        </p:txBody>
      </p:sp>
      <p:pic>
        <p:nvPicPr>
          <p:cNvPr id="31" name="Shape 31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8999" y="1523999"/>
            <a:ext cx="2438400" cy="304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Shape 32"/>
          <p:cNvSpPr txBox="1"/>
          <p:nvPr/>
        </p:nvSpPr>
        <p:spPr>
          <a:xfrm>
            <a:off x="2733937" y="6083925"/>
            <a:ext cx="3657600" cy="4397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algn="ctr">
              <a:buNone/>
            </a:pPr>
            <a:r>
              <a:rPr lang="en"/>
              <a:t>Figure 1</a:t>
            </a:r>
          </a:p>
        </p:txBody>
      </p:sp>
    </p:spTree>
  </p:cSld>
  <p:clrMapOvr>
    <a:masterClrMapping/>
  </p:clrMapOvr>
  <p:transition spd="slow">
    <p:cut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algn="ctr" rtl="0">
              <a:buNone/>
            </a:pPr>
            <a:r>
              <a:rPr lang="en"/>
              <a:t>Marsena Patrick</a:t>
            </a:r>
          </a:p>
          <a:p>
            <a:endParaRPr lang="en"/>
          </a:p>
        </p:txBody>
      </p:sp>
      <p:sp>
        <p:nvSpPr>
          <p:cNvPr id="195" name="Shape 195"/>
          <p:cNvSpPr txBox="1">
            <a:spLocks noGrp="1"/>
          </p:cNvSpPr>
          <p:nvPr>
            <p:ph type="body" idx="1"/>
          </p:nvPr>
        </p:nvSpPr>
        <p:spPr>
          <a:xfrm>
            <a:off x="457200" y="1054650"/>
            <a:ext cx="8229600" cy="4967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  <p:pic>
        <p:nvPicPr>
          <p:cNvPr id="196" name="Shape 196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875" y="1054650"/>
            <a:ext cx="5876374" cy="4967700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Shape 197"/>
          <p:cNvSpPr txBox="1"/>
          <p:nvPr/>
        </p:nvSpPr>
        <p:spPr>
          <a:xfrm>
            <a:off x="2743200" y="6400800"/>
            <a:ext cx="3657600" cy="457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algn="ctr">
              <a:buNone/>
            </a:pPr>
            <a:r>
              <a:rPr lang="en"/>
              <a:t>Figure 19</a:t>
            </a:r>
          </a:p>
        </p:txBody>
      </p:sp>
    </p:spTree>
  </p:cSld>
  <p:clrMapOvr>
    <a:masterClrMapping/>
  </p:clrMapOvr>
  <p:transition spd="slow">
    <p:cut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Shape 202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algn="ctr" rtl="0">
              <a:buNone/>
            </a:pPr>
            <a:r>
              <a:rPr lang="en"/>
              <a:t>Patrick</a:t>
            </a:r>
          </a:p>
          <a:p>
            <a:pPr>
              <a:buNone/>
            </a:pPr>
            <a:r>
              <a:rPr lang="en"/>
              <a:t>          Daybreak            6 to 6:20 AM</a:t>
            </a:r>
          </a:p>
        </p:txBody>
      </p:sp>
      <p:sp>
        <p:nvSpPr>
          <p:cNvPr id="203" name="Shape 203"/>
          <p:cNvSpPr txBox="1">
            <a:spLocks noGrp="1"/>
          </p:cNvSpPr>
          <p:nvPr>
            <p:ph type="body" idx="1"/>
          </p:nvPr>
        </p:nvSpPr>
        <p:spPr>
          <a:xfrm>
            <a:off x="457200" y="1417650"/>
            <a:ext cx="3994500" cy="4967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  <p:sp>
        <p:nvSpPr>
          <p:cNvPr id="204" name="Shape 204"/>
          <p:cNvSpPr txBox="1">
            <a:spLocks noGrp="1"/>
          </p:cNvSpPr>
          <p:nvPr>
            <p:ph type="body" idx="2"/>
          </p:nvPr>
        </p:nvSpPr>
        <p:spPr>
          <a:xfrm>
            <a:off x="4692273" y="1417650"/>
            <a:ext cx="3994500" cy="4967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  <p:pic>
        <p:nvPicPr>
          <p:cNvPr id="205" name="Shape 205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340425"/>
            <a:ext cx="3994499" cy="4967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Shape 206"/>
          <p:cNvPicPr preferRelativeResize="0"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275" y="1340425"/>
            <a:ext cx="3994499" cy="4967700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Shape 207"/>
          <p:cNvSpPr txBox="1"/>
          <p:nvPr/>
        </p:nvSpPr>
        <p:spPr>
          <a:xfrm>
            <a:off x="2743200" y="6399050"/>
            <a:ext cx="3657600" cy="7083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algn="ctr">
              <a:buNone/>
            </a:pPr>
            <a:r>
              <a:rPr lang="en"/>
              <a:t>Figure 20</a:t>
            </a:r>
          </a:p>
        </p:txBody>
      </p:sp>
    </p:spTree>
  </p:cSld>
  <p:clrMapOvr>
    <a:masterClrMapping/>
  </p:clrMapOvr>
  <p:transition spd="slow">
    <p:cut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Shape 212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algn="ctr" rtl="0">
              <a:buNone/>
            </a:pPr>
            <a:r>
              <a:rPr lang="en"/>
              <a:t>Patrick</a:t>
            </a:r>
          </a:p>
          <a:p>
            <a:pPr>
              <a:buNone/>
            </a:pPr>
            <a:r>
              <a:rPr lang="en"/>
              <a:t>          6:45 to 7 AM        7:20 AM</a:t>
            </a:r>
          </a:p>
        </p:txBody>
      </p:sp>
      <p:sp>
        <p:nvSpPr>
          <p:cNvPr id="213" name="Shape 213"/>
          <p:cNvSpPr txBox="1">
            <a:spLocks noGrp="1"/>
          </p:cNvSpPr>
          <p:nvPr>
            <p:ph type="body" idx="1"/>
          </p:nvPr>
        </p:nvSpPr>
        <p:spPr>
          <a:xfrm>
            <a:off x="457200" y="1508925"/>
            <a:ext cx="3994500" cy="4967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  <p:sp>
        <p:nvSpPr>
          <p:cNvPr id="214" name="Shape 214"/>
          <p:cNvSpPr txBox="1">
            <a:spLocks noGrp="1"/>
          </p:cNvSpPr>
          <p:nvPr>
            <p:ph type="body" idx="2"/>
          </p:nvPr>
        </p:nvSpPr>
        <p:spPr>
          <a:xfrm>
            <a:off x="4692273" y="1508925"/>
            <a:ext cx="3994500" cy="4967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  <p:pic>
        <p:nvPicPr>
          <p:cNvPr id="215" name="Shape 215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17650"/>
            <a:ext cx="3994500" cy="496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Shape 216"/>
          <p:cNvPicPr preferRelativeResize="0"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275" y="1417650"/>
            <a:ext cx="3994500" cy="4967700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Shape 217"/>
          <p:cNvSpPr txBox="1"/>
          <p:nvPr/>
        </p:nvSpPr>
        <p:spPr>
          <a:xfrm>
            <a:off x="2743200" y="6476625"/>
            <a:ext cx="3657600" cy="7310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algn="ctr">
              <a:buNone/>
            </a:pPr>
            <a:r>
              <a:rPr lang="en"/>
              <a:t>Figure 21</a:t>
            </a:r>
          </a:p>
        </p:txBody>
      </p:sp>
    </p:spTree>
  </p:cSld>
  <p:clrMapOvr>
    <a:masterClrMapping/>
  </p:clrMapOvr>
  <p:transition spd="slow">
    <p:cut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Shape 222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algn="ctr" rtl="0">
              <a:buNone/>
            </a:pPr>
            <a:r>
              <a:rPr lang="en"/>
              <a:t>Patrick</a:t>
            </a:r>
          </a:p>
          <a:p>
            <a:pPr>
              <a:buNone/>
            </a:pPr>
            <a:r>
              <a:rPr lang="en"/>
              <a:t>          7:30 AM                       8 AM</a:t>
            </a:r>
          </a:p>
        </p:txBody>
      </p:sp>
      <p:sp>
        <p:nvSpPr>
          <p:cNvPr id="223" name="Shape 223"/>
          <p:cNvSpPr txBox="1">
            <a:spLocks noGrp="1"/>
          </p:cNvSpPr>
          <p:nvPr>
            <p:ph type="body" idx="1"/>
          </p:nvPr>
        </p:nvSpPr>
        <p:spPr>
          <a:xfrm>
            <a:off x="457200" y="1305775"/>
            <a:ext cx="3994500" cy="4967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  <p:sp>
        <p:nvSpPr>
          <p:cNvPr id="224" name="Shape 224"/>
          <p:cNvSpPr txBox="1">
            <a:spLocks noGrp="1"/>
          </p:cNvSpPr>
          <p:nvPr>
            <p:ph type="body" idx="2"/>
          </p:nvPr>
        </p:nvSpPr>
        <p:spPr>
          <a:xfrm>
            <a:off x="4692273" y="1305775"/>
            <a:ext cx="3994500" cy="4967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  <p:pic>
        <p:nvPicPr>
          <p:cNvPr id="225" name="Shape 225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305775"/>
            <a:ext cx="3994500" cy="4967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Shape 226"/>
          <p:cNvPicPr preferRelativeResize="0"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275" y="1305775"/>
            <a:ext cx="3994499" cy="4967700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Shape 227"/>
          <p:cNvSpPr txBox="1"/>
          <p:nvPr/>
        </p:nvSpPr>
        <p:spPr>
          <a:xfrm>
            <a:off x="2743200" y="6400800"/>
            <a:ext cx="3657600" cy="457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algn="ctr">
              <a:buNone/>
            </a:pPr>
            <a:r>
              <a:rPr lang="en"/>
              <a:t>Figure 22</a:t>
            </a:r>
          </a:p>
        </p:txBody>
      </p:sp>
    </p:spTree>
  </p:cSld>
  <p:clrMapOvr>
    <a:masterClrMapping/>
  </p:clrMapOvr>
  <p:transition spd="slow">
    <p:cut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Shape 232"/>
          <p:cNvSpPr txBox="1">
            <a:spLocks noGrp="1"/>
          </p:cNvSpPr>
          <p:nvPr>
            <p:ph type="ctrTitle"/>
          </p:nvPr>
        </p:nvSpPr>
        <p:spPr>
          <a:xfrm>
            <a:off x="685800" y="266876"/>
            <a:ext cx="7772400" cy="15092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buNone/>
            </a:pPr>
            <a:r>
              <a:rPr lang="en"/>
              <a:t>Jed Hotchkiss</a:t>
            </a:r>
          </a:p>
          <a:p>
            <a:endParaRPr lang="en"/>
          </a:p>
        </p:txBody>
      </p:sp>
      <p:sp>
        <p:nvSpPr>
          <p:cNvPr id="233" name="Shape 233"/>
          <p:cNvSpPr txBox="1">
            <a:spLocks noGrp="1"/>
          </p:cNvSpPr>
          <p:nvPr>
            <p:ph type="subTitle" idx="1"/>
          </p:nvPr>
        </p:nvSpPr>
        <p:spPr>
          <a:xfrm>
            <a:off x="685800" y="3786737"/>
            <a:ext cx="7772400" cy="104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  <p:pic>
        <p:nvPicPr>
          <p:cNvPr id="234" name="Shape 234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1250" y="1156550"/>
            <a:ext cx="4681525" cy="5030299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Shape 235"/>
          <p:cNvSpPr txBox="1"/>
          <p:nvPr/>
        </p:nvSpPr>
        <p:spPr>
          <a:xfrm>
            <a:off x="2812487" y="6400800"/>
            <a:ext cx="3657600" cy="457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algn="ctr">
              <a:buNone/>
            </a:pPr>
            <a:r>
              <a:rPr lang="en"/>
              <a:t>Figure 23</a:t>
            </a:r>
          </a:p>
        </p:txBody>
      </p:sp>
    </p:spTree>
  </p:cSld>
  <p:clrMapOvr>
    <a:masterClrMapping/>
  </p:clrMapOvr>
  <p:transition spd="slow">
    <p:cut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algn="ctr" rtl="0">
              <a:buNone/>
            </a:pPr>
            <a:r>
              <a:rPr lang="en"/>
              <a:t>Hotchkiss</a:t>
            </a:r>
          </a:p>
          <a:p>
            <a:pPr algn="ctr">
              <a:buNone/>
            </a:pPr>
            <a:r>
              <a:rPr lang="en"/>
              <a:t>Preliminary Map No. 3, 1895</a:t>
            </a:r>
          </a:p>
        </p:txBody>
      </p:sp>
      <p:sp>
        <p:nvSpPr>
          <p:cNvPr id="241" name="Shape 241"/>
          <p:cNvSpPr txBox="1">
            <a:spLocks noGrp="1"/>
          </p:cNvSpPr>
          <p:nvPr>
            <p:ph type="body" idx="1"/>
          </p:nvPr>
        </p:nvSpPr>
        <p:spPr>
          <a:xfrm>
            <a:off x="457200" y="1417650"/>
            <a:ext cx="8229600" cy="4967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  <p:pic>
        <p:nvPicPr>
          <p:cNvPr id="242" name="Shape 242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7625" y="1417650"/>
            <a:ext cx="4968299" cy="4967699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Shape 243"/>
          <p:cNvSpPr txBox="1"/>
          <p:nvPr/>
        </p:nvSpPr>
        <p:spPr>
          <a:xfrm>
            <a:off x="2882975" y="6385350"/>
            <a:ext cx="3657600" cy="457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algn="ctr">
              <a:buNone/>
            </a:pPr>
            <a:r>
              <a:rPr lang="en"/>
              <a:t>Figure 24</a:t>
            </a:r>
          </a:p>
        </p:txBody>
      </p:sp>
    </p:spTree>
  </p:cSld>
  <p:clrMapOvr>
    <a:masterClrMapping/>
  </p:clrMapOvr>
  <p:transition spd="slow">
    <p:cut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Shape 248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algn="ctr" rtl="0">
              <a:buNone/>
            </a:pPr>
            <a:r>
              <a:rPr lang="en"/>
              <a:t>Hotchkiss</a:t>
            </a:r>
          </a:p>
          <a:p>
            <a:pPr algn="ctr">
              <a:buNone/>
            </a:pPr>
            <a:r>
              <a:rPr lang="en"/>
              <a:t>Preliminary Map No. 3, 1895</a:t>
            </a:r>
          </a:p>
        </p:txBody>
      </p:sp>
      <p:sp>
        <p:nvSpPr>
          <p:cNvPr id="249" name="Shape 249"/>
          <p:cNvSpPr txBox="1">
            <a:spLocks noGrp="1"/>
          </p:cNvSpPr>
          <p:nvPr>
            <p:ph type="body" idx="1"/>
          </p:nvPr>
        </p:nvSpPr>
        <p:spPr>
          <a:xfrm>
            <a:off x="457200" y="1417650"/>
            <a:ext cx="8229600" cy="4967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  <p:pic>
        <p:nvPicPr>
          <p:cNvPr id="250" name="Shape 250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17650"/>
            <a:ext cx="4050199" cy="4967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Shape 251"/>
          <p:cNvPicPr preferRelativeResize="0"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5750" y="1417650"/>
            <a:ext cx="3971049" cy="4967699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Shape 252"/>
          <p:cNvSpPr txBox="1"/>
          <p:nvPr/>
        </p:nvSpPr>
        <p:spPr>
          <a:xfrm>
            <a:off x="2743200" y="6385350"/>
            <a:ext cx="3657600" cy="5979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algn="ctr">
              <a:buNone/>
            </a:pPr>
            <a:r>
              <a:rPr lang="en"/>
              <a:t>Figure 25</a:t>
            </a:r>
          </a:p>
        </p:txBody>
      </p:sp>
    </p:spTree>
  </p:cSld>
  <p:clrMapOvr>
    <a:masterClrMapping/>
  </p:clrMapOvr>
  <p:transition spd="slow">
    <p:cut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Shape 257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algn="ctr" rtl="0">
              <a:buNone/>
            </a:pPr>
            <a:r>
              <a:rPr lang="en"/>
              <a:t>George W. Davis</a:t>
            </a:r>
          </a:p>
          <a:p>
            <a:endParaRPr lang="en"/>
          </a:p>
        </p:txBody>
      </p:sp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457200" y="1417650"/>
            <a:ext cx="8229600" cy="4967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  <p:pic>
        <p:nvPicPr>
          <p:cNvPr id="259" name="Shape 259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6275" y="1151650"/>
            <a:ext cx="3911449" cy="5201500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Shape 260"/>
          <p:cNvSpPr txBox="1"/>
          <p:nvPr/>
        </p:nvSpPr>
        <p:spPr>
          <a:xfrm>
            <a:off x="2743200" y="6385350"/>
            <a:ext cx="3657600" cy="6008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algn="ctr">
              <a:buNone/>
            </a:pPr>
            <a:r>
              <a:rPr lang="en"/>
              <a:t>Figure 26</a:t>
            </a:r>
          </a:p>
        </p:txBody>
      </p:sp>
    </p:spTree>
  </p:cSld>
  <p:clrMapOvr>
    <a:masterClrMapping/>
  </p:clrMapOvr>
  <p:transition spd="slow">
    <p:cut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Shape 265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algn="ctr" rtl="0">
              <a:buNone/>
            </a:pPr>
            <a:r>
              <a:rPr lang="en"/>
              <a:t>Emmor B. Cope</a:t>
            </a:r>
          </a:p>
          <a:p>
            <a:endParaRPr lang="en"/>
          </a:p>
        </p:txBody>
      </p:sp>
      <p:sp>
        <p:nvSpPr>
          <p:cNvPr id="266" name="Shape 266"/>
          <p:cNvSpPr txBox="1">
            <a:spLocks noGrp="1"/>
          </p:cNvSpPr>
          <p:nvPr>
            <p:ph type="body" idx="1"/>
          </p:nvPr>
        </p:nvSpPr>
        <p:spPr>
          <a:xfrm>
            <a:off x="457200" y="1132600"/>
            <a:ext cx="8229600" cy="4967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  <p:pic>
        <p:nvPicPr>
          <p:cNvPr id="267" name="Shape 267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950" y="1175575"/>
            <a:ext cx="4226849" cy="4881750"/>
          </a:xfrm>
          <a:prstGeom prst="rect">
            <a:avLst/>
          </a:prstGeom>
          <a:noFill/>
          <a:ln>
            <a:noFill/>
          </a:ln>
        </p:spPr>
      </p:pic>
      <p:sp>
        <p:nvSpPr>
          <p:cNvPr id="268" name="Shape 268"/>
          <p:cNvSpPr txBox="1"/>
          <p:nvPr/>
        </p:nvSpPr>
        <p:spPr>
          <a:xfrm>
            <a:off x="2743200" y="6303800"/>
            <a:ext cx="3657600" cy="457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algn="ctr">
              <a:buNone/>
            </a:pPr>
            <a:r>
              <a:rPr lang="en"/>
              <a:t>Figure 27</a:t>
            </a:r>
          </a:p>
        </p:txBody>
      </p:sp>
    </p:spTree>
  </p:cSld>
  <p:clrMapOvr>
    <a:masterClrMapping/>
  </p:clrMapOvr>
  <p:transition spd="slow">
    <p:cut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Shape 273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algn="ctr" rtl="0">
              <a:buNone/>
            </a:pPr>
            <a:r>
              <a:rPr lang="en"/>
              <a:t>Cope</a:t>
            </a:r>
          </a:p>
          <a:p>
            <a:pPr algn="ctr">
              <a:buNone/>
            </a:pPr>
            <a:r>
              <a:rPr lang="en"/>
              <a:t>Blue print 1898</a:t>
            </a:r>
          </a:p>
        </p:txBody>
      </p:sp>
      <p:sp>
        <p:nvSpPr>
          <p:cNvPr id="274" name="Shape 274"/>
          <p:cNvSpPr txBox="1">
            <a:spLocks noGrp="1"/>
          </p:cNvSpPr>
          <p:nvPr>
            <p:ph type="body" idx="1"/>
          </p:nvPr>
        </p:nvSpPr>
        <p:spPr>
          <a:xfrm>
            <a:off x="457200" y="1417650"/>
            <a:ext cx="8229600" cy="4967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  <p:pic>
        <p:nvPicPr>
          <p:cNvPr id="275" name="Shape 275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350" y="1417650"/>
            <a:ext cx="6296025" cy="4967699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Shape 276"/>
          <p:cNvSpPr txBox="1"/>
          <p:nvPr/>
        </p:nvSpPr>
        <p:spPr>
          <a:xfrm>
            <a:off x="2743200" y="6385350"/>
            <a:ext cx="3657600" cy="6183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algn="ctr">
              <a:buNone/>
            </a:pPr>
            <a:r>
              <a:rPr lang="en"/>
              <a:t>Figure 28</a:t>
            </a:r>
          </a:p>
        </p:txBody>
      </p:sp>
    </p:spTree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algn="ctr" rtl="0">
              <a:buNone/>
            </a:pPr>
            <a:r>
              <a:rPr lang="en"/>
              <a:t>  John C. Stearns</a:t>
            </a:r>
          </a:p>
          <a:p>
            <a:endParaRPr lang="en"/>
          </a:p>
        </p:txBody>
      </p:sp>
      <p:sp>
        <p:nvSpPr>
          <p:cNvPr id="38" name="Shape 3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967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  <p:pic>
        <p:nvPicPr>
          <p:cNvPr id="39" name="Shape 39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826" y="1618375"/>
            <a:ext cx="3228975" cy="2586038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Shape 40"/>
          <p:cNvSpPr txBox="1"/>
          <p:nvPr/>
        </p:nvSpPr>
        <p:spPr>
          <a:xfrm>
            <a:off x="2743200" y="5836200"/>
            <a:ext cx="3657600" cy="457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algn="ctr">
              <a:buNone/>
            </a:pPr>
            <a:r>
              <a:rPr lang="en"/>
              <a:t>Figure 2</a:t>
            </a:r>
          </a:p>
        </p:txBody>
      </p:sp>
    </p:spTree>
  </p:cSld>
  <p:clrMapOvr>
    <a:masterClrMapping/>
  </p:clrMapOvr>
  <p:transition spd="slow">
    <p:cut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Shape 28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algn="ctr" rtl="0">
              <a:buNone/>
            </a:pPr>
            <a:r>
              <a:rPr lang="en"/>
              <a:t>Cope</a:t>
            </a:r>
          </a:p>
          <a:p>
            <a:pPr>
              <a:buNone/>
            </a:pPr>
            <a:r>
              <a:rPr lang="en"/>
              <a:t>          1898 Title    &amp;        Contours</a:t>
            </a:r>
          </a:p>
        </p:txBody>
      </p:sp>
      <p:sp>
        <p:nvSpPr>
          <p:cNvPr id="282" name="Shape 282"/>
          <p:cNvSpPr txBox="1">
            <a:spLocks noGrp="1"/>
          </p:cNvSpPr>
          <p:nvPr>
            <p:ph type="body" idx="1"/>
          </p:nvPr>
        </p:nvSpPr>
        <p:spPr>
          <a:xfrm>
            <a:off x="457200" y="1417650"/>
            <a:ext cx="3994500" cy="4967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  <p:sp>
        <p:nvSpPr>
          <p:cNvPr id="283" name="Shape 283"/>
          <p:cNvSpPr txBox="1">
            <a:spLocks noGrp="1"/>
          </p:cNvSpPr>
          <p:nvPr>
            <p:ph type="body" idx="2"/>
          </p:nvPr>
        </p:nvSpPr>
        <p:spPr>
          <a:xfrm>
            <a:off x="4692273" y="1417650"/>
            <a:ext cx="3994500" cy="4967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  <p:pic>
        <p:nvPicPr>
          <p:cNvPr id="284" name="Shape 284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000" y="1417650"/>
            <a:ext cx="3940899" cy="496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Shape 285"/>
          <p:cNvPicPr preferRelativeResize="0"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9075" y="1417650"/>
            <a:ext cx="3940899" cy="4967700"/>
          </a:xfrm>
          <a:prstGeom prst="rect">
            <a:avLst/>
          </a:prstGeom>
          <a:noFill/>
          <a:ln>
            <a:noFill/>
          </a:ln>
        </p:spPr>
      </p:pic>
      <p:sp>
        <p:nvSpPr>
          <p:cNvPr id="286" name="Shape 286"/>
          <p:cNvSpPr txBox="1"/>
          <p:nvPr/>
        </p:nvSpPr>
        <p:spPr>
          <a:xfrm>
            <a:off x="2743200" y="6385350"/>
            <a:ext cx="3657600" cy="457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algn="ctr">
              <a:buNone/>
            </a:pPr>
            <a:r>
              <a:rPr lang="en"/>
              <a:t>Figure 29</a:t>
            </a:r>
          </a:p>
        </p:txBody>
      </p:sp>
    </p:spTree>
  </p:cSld>
  <p:clrMapOvr>
    <a:masterClrMapping/>
  </p:clrMapOvr>
  <p:transition spd="slow">
    <p:cut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Shape 29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algn="ctr" rtl="0">
              <a:buNone/>
            </a:pPr>
            <a:r>
              <a:rPr lang="en"/>
              <a:t>Atlas of the Battlefield of Antietam</a:t>
            </a:r>
          </a:p>
          <a:p>
            <a:pPr algn="ctr">
              <a:buNone/>
            </a:pPr>
            <a:r>
              <a:rPr lang="en"/>
              <a:t>1904     &amp;     1908</a:t>
            </a:r>
          </a:p>
        </p:txBody>
      </p:sp>
      <p:sp>
        <p:nvSpPr>
          <p:cNvPr id="292" name="Shape 292"/>
          <p:cNvSpPr txBox="1">
            <a:spLocks noGrp="1"/>
          </p:cNvSpPr>
          <p:nvPr>
            <p:ph type="body" idx="1"/>
          </p:nvPr>
        </p:nvSpPr>
        <p:spPr>
          <a:xfrm>
            <a:off x="457200" y="1417650"/>
            <a:ext cx="3994500" cy="4967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  <p:sp>
        <p:nvSpPr>
          <p:cNvPr id="293" name="Shape 293"/>
          <p:cNvSpPr txBox="1">
            <a:spLocks noGrp="1"/>
          </p:cNvSpPr>
          <p:nvPr>
            <p:ph type="body" idx="2"/>
          </p:nvPr>
        </p:nvSpPr>
        <p:spPr>
          <a:xfrm>
            <a:off x="4692273" y="1417650"/>
            <a:ext cx="3994500" cy="4967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  <p:pic>
        <p:nvPicPr>
          <p:cNvPr id="294" name="Shape 294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17650"/>
            <a:ext cx="3994499" cy="4967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Shape 295"/>
          <p:cNvPicPr preferRelativeResize="0"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275" y="1417650"/>
            <a:ext cx="3994499" cy="4967699"/>
          </a:xfrm>
          <a:prstGeom prst="rect">
            <a:avLst/>
          </a:prstGeom>
          <a:noFill/>
          <a:ln>
            <a:noFill/>
          </a:ln>
        </p:spPr>
      </p:pic>
      <p:sp>
        <p:nvSpPr>
          <p:cNvPr id="296" name="Shape 296"/>
          <p:cNvSpPr txBox="1"/>
          <p:nvPr/>
        </p:nvSpPr>
        <p:spPr>
          <a:xfrm>
            <a:off x="2743200" y="6385350"/>
            <a:ext cx="3657600" cy="457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algn="ctr">
              <a:buNone/>
            </a:pPr>
            <a:r>
              <a:rPr lang="en"/>
              <a:t>Figure 30</a:t>
            </a:r>
          </a:p>
        </p:txBody>
      </p:sp>
    </p:spTree>
  </p:cSld>
  <p:clrMapOvr>
    <a:masterClrMapping/>
  </p:clrMapOvr>
  <p:transition spd="slow">
    <p:cut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Shape 301"/>
          <p:cNvSpPr txBox="1">
            <a:spLocks noGrp="1"/>
          </p:cNvSpPr>
          <p:nvPr>
            <p:ph type="title"/>
          </p:nvPr>
        </p:nvSpPr>
        <p:spPr>
          <a:xfrm>
            <a:off x="457200" y="274652"/>
            <a:ext cx="8229600" cy="13257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algn="ctr" rtl="0">
              <a:buNone/>
            </a:pPr>
            <a:r>
              <a:rPr lang="en"/>
              <a:t>F.L. Hitchcock</a:t>
            </a:r>
          </a:p>
          <a:p>
            <a:pPr algn="ctr">
              <a:buNone/>
            </a:pPr>
            <a:r>
              <a:rPr lang="en"/>
              <a:t>1904     &amp;     1908</a:t>
            </a:r>
          </a:p>
        </p:txBody>
      </p:sp>
      <p:sp>
        <p:nvSpPr>
          <p:cNvPr id="302" name="Shape 30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3994500" cy="4237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  <p:sp>
        <p:nvSpPr>
          <p:cNvPr id="303" name="Shape 303"/>
          <p:cNvSpPr txBox="1">
            <a:spLocks noGrp="1"/>
          </p:cNvSpPr>
          <p:nvPr>
            <p:ph type="body" idx="2"/>
          </p:nvPr>
        </p:nvSpPr>
        <p:spPr>
          <a:xfrm>
            <a:off x="4692275" y="1600200"/>
            <a:ext cx="3994500" cy="4237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  <p:pic>
        <p:nvPicPr>
          <p:cNvPr id="304" name="Shape 304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75" y="1600200"/>
            <a:ext cx="3971925" cy="4237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Shape 305"/>
          <p:cNvPicPr preferRelativeResize="0"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275" y="1600200"/>
            <a:ext cx="3971924" cy="4237200"/>
          </a:xfrm>
          <a:prstGeom prst="rect">
            <a:avLst/>
          </a:prstGeom>
          <a:noFill/>
          <a:ln>
            <a:noFill/>
          </a:ln>
        </p:spPr>
      </p:pic>
      <p:sp>
        <p:nvSpPr>
          <p:cNvPr id="306" name="Shape 306"/>
          <p:cNvSpPr txBox="1"/>
          <p:nvPr/>
        </p:nvSpPr>
        <p:spPr>
          <a:xfrm>
            <a:off x="2743200" y="5837400"/>
            <a:ext cx="3657600" cy="1020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buNone/>
            </a:pPr>
            <a:r>
              <a:rPr lang="en"/>
              <a:t>Map No. 10</a:t>
            </a:r>
          </a:p>
          <a:p>
            <a:pPr lvl="0" algn="ctr" rtl="0">
              <a:buNone/>
            </a:pPr>
            <a:r>
              <a:rPr lang="en"/>
              <a:t>Noon to 12:15 PM</a:t>
            </a:r>
          </a:p>
          <a:p>
            <a:pPr lvl="0" algn="ctr" rtl="0">
              <a:buNone/>
            </a:pPr>
            <a:r>
              <a:rPr lang="en"/>
              <a:t>132nd PA Position Change</a:t>
            </a:r>
          </a:p>
          <a:p>
            <a:pPr lvl="0" algn="ctr" rtl="0">
              <a:buNone/>
            </a:pPr>
            <a:r>
              <a:rPr lang="en"/>
              <a:t>Figure 31</a:t>
            </a:r>
          </a:p>
          <a:p>
            <a:endParaRPr lang="en"/>
          </a:p>
        </p:txBody>
      </p:sp>
    </p:spTree>
  </p:cSld>
  <p:clrMapOvr>
    <a:masterClrMapping/>
  </p:clrMapOvr>
  <p:transition spd="slow">
    <p:cut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Shape 31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algn="ctr" rtl="0">
              <a:buNone/>
            </a:pPr>
            <a:r>
              <a:rPr lang="en"/>
              <a:t>R.B. Wilson</a:t>
            </a:r>
          </a:p>
          <a:p>
            <a:pPr algn="ctr">
              <a:buNone/>
            </a:pPr>
            <a:r>
              <a:rPr lang="en"/>
              <a:t>1904     &amp;     1908</a:t>
            </a:r>
          </a:p>
        </p:txBody>
      </p:sp>
      <p:sp>
        <p:nvSpPr>
          <p:cNvPr id="312" name="Shape 31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3994500" cy="40082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  <p:sp>
        <p:nvSpPr>
          <p:cNvPr id="313" name="Shape 313"/>
          <p:cNvSpPr txBox="1">
            <a:spLocks noGrp="1"/>
          </p:cNvSpPr>
          <p:nvPr>
            <p:ph type="body" idx="2"/>
          </p:nvPr>
        </p:nvSpPr>
        <p:spPr>
          <a:xfrm>
            <a:off x="4692275" y="1600200"/>
            <a:ext cx="3994500" cy="40082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  <p:pic>
        <p:nvPicPr>
          <p:cNvPr id="314" name="Shape 314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00200"/>
            <a:ext cx="3994499" cy="4008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Shape 315"/>
          <p:cNvPicPr preferRelativeResize="0"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275" y="1600200"/>
            <a:ext cx="3994500" cy="4008275"/>
          </a:xfrm>
          <a:prstGeom prst="rect">
            <a:avLst/>
          </a:prstGeom>
          <a:noFill/>
          <a:ln>
            <a:noFill/>
          </a:ln>
        </p:spPr>
      </p:pic>
      <p:sp>
        <p:nvSpPr>
          <p:cNvPr id="316" name="Shape 316"/>
          <p:cNvSpPr txBox="1"/>
          <p:nvPr/>
        </p:nvSpPr>
        <p:spPr>
          <a:xfrm>
            <a:off x="2743200" y="5869675"/>
            <a:ext cx="3657600" cy="8867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buNone/>
            </a:pPr>
            <a:r>
              <a:rPr lang="en"/>
              <a:t>Map No. 11</a:t>
            </a:r>
          </a:p>
          <a:p>
            <a:pPr lvl="0" algn="ctr" rtl="0">
              <a:buNone/>
            </a:pPr>
            <a:r>
              <a:rPr lang="en"/>
              <a:t>1 PM</a:t>
            </a:r>
          </a:p>
          <a:p>
            <a:pPr lvl="0" algn="ctr" rtl="0">
              <a:buNone/>
            </a:pPr>
            <a:r>
              <a:rPr lang="en"/>
              <a:t>12th OH Added</a:t>
            </a:r>
          </a:p>
          <a:p>
            <a:pPr lvl="0" algn="ctr" rtl="0">
              <a:buNone/>
            </a:pPr>
            <a:r>
              <a:rPr lang="en"/>
              <a:t>Figure 32</a:t>
            </a:r>
          </a:p>
          <a:p>
            <a:endParaRPr lang="en"/>
          </a:p>
        </p:txBody>
      </p:sp>
    </p:spTree>
  </p:cSld>
  <p:clrMapOvr>
    <a:masterClrMapping/>
  </p:clrMapOvr>
  <p:transition spd="slow">
    <p:cut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Shape 32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algn="ctr" rtl="0">
              <a:buNone/>
            </a:pPr>
            <a:r>
              <a:rPr lang="en"/>
              <a:t>Jos. R.C. Ward</a:t>
            </a:r>
          </a:p>
          <a:p>
            <a:pPr algn="ctr">
              <a:buNone/>
            </a:pPr>
            <a:r>
              <a:rPr lang="en"/>
              <a:t>1904     &amp;     1908</a:t>
            </a:r>
          </a:p>
        </p:txBody>
      </p:sp>
      <p:sp>
        <p:nvSpPr>
          <p:cNvPr id="322" name="Shape 32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3994500" cy="40100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  <p:sp>
        <p:nvSpPr>
          <p:cNvPr id="323" name="Shape 323"/>
          <p:cNvSpPr txBox="1">
            <a:spLocks noGrp="1"/>
          </p:cNvSpPr>
          <p:nvPr>
            <p:ph type="body" idx="2"/>
          </p:nvPr>
        </p:nvSpPr>
        <p:spPr>
          <a:xfrm>
            <a:off x="4692275" y="1600200"/>
            <a:ext cx="3994500" cy="40100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  <p:pic>
        <p:nvPicPr>
          <p:cNvPr id="324" name="Shape 324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4" y="1600200"/>
            <a:ext cx="3994500" cy="4010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Shape 325"/>
          <p:cNvPicPr preferRelativeResize="0"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275" y="1600200"/>
            <a:ext cx="3994500" cy="4010025"/>
          </a:xfrm>
          <a:prstGeom prst="rect">
            <a:avLst/>
          </a:prstGeom>
          <a:noFill/>
          <a:ln>
            <a:noFill/>
          </a:ln>
        </p:spPr>
      </p:pic>
      <p:sp>
        <p:nvSpPr>
          <p:cNvPr id="326" name="Shape 326"/>
          <p:cNvSpPr txBox="1"/>
          <p:nvPr/>
        </p:nvSpPr>
        <p:spPr>
          <a:xfrm>
            <a:off x="3042000" y="5862125"/>
            <a:ext cx="3059999" cy="838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buNone/>
            </a:pPr>
            <a:r>
              <a:rPr lang="en"/>
              <a:t>Map No. 8</a:t>
            </a:r>
          </a:p>
          <a:p>
            <a:pPr lvl="0" algn="ctr" rtl="0">
              <a:buNone/>
            </a:pPr>
            <a:r>
              <a:rPr lang="en"/>
              <a:t>9 to 9:30 AM</a:t>
            </a:r>
          </a:p>
          <a:p>
            <a:pPr lvl="0" algn="ctr" rtl="0">
              <a:buNone/>
            </a:pPr>
            <a:r>
              <a:rPr lang="en"/>
              <a:t>Howard’s Brigade Intact</a:t>
            </a:r>
          </a:p>
          <a:p>
            <a:pPr algn="ctr">
              <a:buNone/>
            </a:pPr>
            <a:r>
              <a:rPr lang="en"/>
              <a:t>Figure 33</a:t>
            </a:r>
          </a:p>
        </p:txBody>
      </p:sp>
    </p:spTree>
  </p:cSld>
  <p:clrMapOvr>
    <a:masterClrMapping/>
  </p:clrMapOvr>
  <p:transition spd="slow">
    <p:cut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Shape 33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algn="ctr" rtl="0">
              <a:buNone/>
            </a:pPr>
            <a:r>
              <a:rPr lang="en"/>
              <a:t>J.C. Delaney</a:t>
            </a:r>
          </a:p>
          <a:p>
            <a:pPr algn="ctr">
              <a:buNone/>
            </a:pPr>
            <a:r>
              <a:rPr lang="en"/>
              <a:t>1904     &amp;     1908</a:t>
            </a:r>
          </a:p>
        </p:txBody>
      </p:sp>
      <p:sp>
        <p:nvSpPr>
          <p:cNvPr id="332" name="Shape 33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3994500" cy="39884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  <p:sp>
        <p:nvSpPr>
          <p:cNvPr id="333" name="Shape 333"/>
          <p:cNvSpPr txBox="1">
            <a:spLocks noGrp="1"/>
          </p:cNvSpPr>
          <p:nvPr>
            <p:ph type="body" idx="2"/>
          </p:nvPr>
        </p:nvSpPr>
        <p:spPr>
          <a:xfrm>
            <a:off x="4692275" y="1600200"/>
            <a:ext cx="3994500" cy="39884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  <p:pic>
        <p:nvPicPr>
          <p:cNvPr id="334" name="Shape 334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00200"/>
            <a:ext cx="3994500" cy="3988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Shape 335"/>
          <p:cNvPicPr preferRelativeResize="0"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275" y="1600200"/>
            <a:ext cx="3994500" cy="3988375"/>
          </a:xfrm>
          <a:prstGeom prst="rect">
            <a:avLst/>
          </a:prstGeom>
          <a:noFill/>
          <a:ln>
            <a:noFill/>
          </a:ln>
        </p:spPr>
      </p:pic>
      <p:sp>
        <p:nvSpPr>
          <p:cNvPr id="336" name="Shape 336"/>
          <p:cNvSpPr txBox="1"/>
          <p:nvPr/>
        </p:nvSpPr>
        <p:spPr>
          <a:xfrm>
            <a:off x="2743200" y="5853550"/>
            <a:ext cx="3657600" cy="916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buNone/>
            </a:pPr>
            <a:r>
              <a:rPr lang="en"/>
              <a:t>Map No. 3</a:t>
            </a:r>
          </a:p>
          <a:p>
            <a:pPr lvl="0" algn="ctr" rtl="0">
              <a:buNone/>
            </a:pPr>
            <a:r>
              <a:rPr lang="en"/>
              <a:t>6:45 to 7 AM</a:t>
            </a:r>
          </a:p>
          <a:p>
            <a:pPr lvl="0" algn="ctr" rtl="0">
              <a:buNone/>
            </a:pPr>
            <a:r>
              <a:rPr lang="en"/>
              <a:t>107th PA Added</a:t>
            </a:r>
          </a:p>
          <a:p>
            <a:pPr algn="ctr">
              <a:buNone/>
            </a:pPr>
            <a:r>
              <a:rPr lang="en"/>
              <a:t>Figure 34</a:t>
            </a:r>
          </a:p>
        </p:txBody>
      </p:sp>
    </p:spTree>
  </p:cSld>
  <p:clrMapOvr>
    <a:masterClrMapping/>
  </p:clrMapOvr>
  <p:transition spd="slow">
    <p:cut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Shape 34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algn="ctr" rtl="0">
              <a:buNone/>
            </a:pPr>
            <a:r>
              <a:rPr lang="en"/>
              <a:t>Sylvester Byrne</a:t>
            </a:r>
          </a:p>
          <a:p>
            <a:pPr algn="ctr">
              <a:buNone/>
            </a:pPr>
            <a:r>
              <a:rPr lang="en"/>
              <a:t>1904     &amp;     1908</a:t>
            </a:r>
          </a:p>
        </p:txBody>
      </p:sp>
      <p:sp>
        <p:nvSpPr>
          <p:cNvPr id="342" name="Shape 34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3994500" cy="38507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  <p:sp>
        <p:nvSpPr>
          <p:cNvPr id="343" name="Shape 343"/>
          <p:cNvSpPr txBox="1">
            <a:spLocks noGrp="1"/>
          </p:cNvSpPr>
          <p:nvPr>
            <p:ph type="body" idx="2"/>
          </p:nvPr>
        </p:nvSpPr>
        <p:spPr>
          <a:xfrm>
            <a:off x="4692275" y="1600200"/>
            <a:ext cx="3994500" cy="38507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  <p:pic>
        <p:nvPicPr>
          <p:cNvPr id="344" name="Shape 344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00200"/>
            <a:ext cx="3994500" cy="3850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Shape 345"/>
          <p:cNvPicPr preferRelativeResize="0"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275" y="1600200"/>
            <a:ext cx="3994499" cy="3850699"/>
          </a:xfrm>
          <a:prstGeom prst="rect">
            <a:avLst/>
          </a:prstGeom>
          <a:noFill/>
          <a:ln>
            <a:noFill/>
          </a:ln>
        </p:spPr>
      </p:pic>
      <p:sp>
        <p:nvSpPr>
          <p:cNvPr id="346" name="Shape 346"/>
          <p:cNvSpPr txBox="1"/>
          <p:nvPr/>
        </p:nvSpPr>
        <p:spPr>
          <a:xfrm>
            <a:off x="2743200" y="5633550"/>
            <a:ext cx="3657600" cy="1032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buNone/>
            </a:pPr>
            <a:r>
              <a:rPr lang="en"/>
              <a:t>Map No. 8</a:t>
            </a:r>
          </a:p>
          <a:p>
            <a:pPr lvl="0" algn="ctr" rtl="0">
              <a:buNone/>
            </a:pPr>
            <a:r>
              <a:rPr lang="en"/>
              <a:t>9 to 9:30 AM</a:t>
            </a:r>
          </a:p>
          <a:p>
            <a:pPr lvl="0" algn="ctr" rtl="0">
              <a:buNone/>
            </a:pPr>
            <a:r>
              <a:rPr lang="en"/>
              <a:t>72nd PA Position Change</a:t>
            </a:r>
          </a:p>
          <a:p>
            <a:pPr lvl="0" algn="ctr" rtl="0">
              <a:buNone/>
            </a:pPr>
            <a:r>
              <a:rPr lang="en"/>
              <a:t>Figure 35</a:t>
            </a:r>
          </a:p>
          <a:p>
            <a:endParaRPr lang="en"/>
          </a:p>
        </p:txBody>
      </p:sp>
    </p:spTree>
  </p:cSld>
  <p:clrMapOvr>
    <a:masterClrMapping/>
  </p:clrMapOvr>
  <p:transition spd="slow">
    <p:cut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Shape 35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algn="ctr">
              <a:buNone/>
            </a:pPr>
            <a:r>
              <a:rPr lang="en"/>
              <a:t>Sylvester Byrne Map of 72nd PA Position</a:t>
            </a:r>
          </a:p>
        </p:txBody>
      </p:sp>
      <p:sp>
        <p:nvSpPr>
          <p:cNvPr id="352" name="Shape 35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1451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  <p:pic>
        <p:nvPicPr>
          <p:cNvPr id="353" name="Shape 353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00200"/>
            <a:ext cx="8229600" cy="4767725"/>
          </a:xfrm>
          <a:prstGeom prst="rect">
            <a:avLst/>
          </a:prstGeom>
          <a:noFill/>
          <a:ln>
            <a:noFill/>
          </a:ln>
        </p:spPr>
      </p:pic>
      <p:sp>
        <p:nvSpPr>
          <p:cNvPr id="354" name="Shape 354"/>
          <p:cNvSpPr txBox="1"/>
          <p:nvPr/>
        </p:nvSpPr>
        <p:spPr>
          <a:xfrm>
            <a:off x="2743200" y="6400800"/>
            <a:ext cx="3657600" cy="457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algn="ctr">
              <a:buNone/>
            </a:pPr>
            <a:r>
              <a:rPr lang="en"/>
              <a:t>Figure 36</a:t>
            </a:r>
          </a:p>
        </p:txBody>
      </p:sp>
    </p:spTree>
  </p:cSld>
  <p:clrMapOvr>
    <a:masterClrMapping/>
  </p:clrMapOvr>
  <p:transition spd="slow">
    <p:cut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algn="ctr" rtl="0">
              <a:buNone/>
            </a:pPr>
            <a:r>
              <a:rPr lang="en"/>
              <a:t>James Dinkins</a:t>
            </a:r>
          </a:p>
          <a:p>
            <a:pPr algn="ctr">
              <a:buNone/>
            </a:pPr>
            <a:r>
              <a:rPr lang="en"/>
              <a:t>1904     &amp;     1908</a:t>
            </a:r>
          </a:p>
        </p:txBody>
      </p:sp>
      <p:sp>
        <p:nvSpPr>
          <p:cNvPr id="360" name="Shape 36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3994500" cy="37190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  <p:sp>
        <p:nvSpPr>
          <p:cNvPr id="361" name="Shape 361"/>
          <p:cNvSpPr txBox="1">
            <a:spLocks noGrp="1"/>
          </p:cNvSpPr>
          <p:nvPr>
            <p:ph type="body" idx="2"/>
          </p:nvPr>
        </p:nvSpPr>
        <p:spPr>
          <a:xfrm>
            <a:off x="4692275" y="1600200"/>
            <a:ext cx="3994500" cy="37190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  <p:pic>
        <p:nvPicPr>
          <p:cNvPr id="362" name="Shape 362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00200"/>
            <a:ext cx="3994500" cy="3719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3" name="Shape 363"/>
          <p:cNvPicPr preferRelativeResize="0"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275" y="1600200"/>
            <a:ext cx="3994499" cy="3719074"/>
          </a:xfrm>
          <a:prstGeom prst="rect">
            <a:avLst/>
          </a:prstGeom>
          <a:noFill/>
          <a:ln>
            <a:noFill/>
          </a:ln>
        </p:spPr>
      </p:pic>
      <p:sp>
        <p:nvSpPr>
          <p:cNvPr id="364" name="Shape 364"/>
          <p:cNvSpPr txBox="1"/>
          <p:nvPr/>
        </p:nvSpPr>
        <p:spPr>
          <a:xfrm>
            <a:off x="2743200" y="5593775"/>
            <a:ext cx="3657600" cy="1072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buNone/>
            </a:pPr>
            <a:r>
              <a:rPr lang="en"/>
              <a:t>Map No. 8</a:t>
            </a:r>
          </a:p>
          <a:p>
            <a:pPr lvl="0" algn="ctr" rtl="0">
              <a:buNone/>
            </a:pPr>
            <a:r>
              <a:rPr lang="en"/>
              <a:t>9 to 9:30 AM</a:t>
            </a:r>
          </a:p>
          <a:p>
            <a:pPr lvl="0" algn="ctr" rtl="0">
              <a:buNone/>
            </a:pPr>
            <a:r>
              <a:rPr lang="en"/>
              <a:t>Barksdale Brigade Not Changed</a:t>
            </a:r>
          </a:p>
          <a:p>
            <a:pPr algn="ctr">
              <a:buNone/>
            </a:pPr>
            <a:r>
              <a:rPr lang="en"/>
              <a:t>Figure 37</a:t>
            </a:r>
          </a:p>
        </p:txBody>
      </p:sp>
    </p:spTree>
  </p:cSld>
  <p:clrMapOvr>
    <a:masterClrMapping/>
  </p:clrMapOvr>
  <p:transition spd="slow">
    <p:cut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Shape 36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algn="ctr" rtl="0">
              <a:buNone/>
            </a:pPr>
            <a:r>
              <a:rPr lang="en"/>
              <a:t>Fred Barger</a:t>
            </a:r>
          </a:p>
          <a:p>
            <a:pPr algn="ctr">
              <a:buNone/>
            </a:pPr>
            <a:r>
              <a:rPr lang="en"/>
              <a:t>1904     &amp;     1908</a:t>
            </a:r>
          </a:p>
        </p:txBody>
      </p:sp>
      <p:sp>
        <p:nvSpPr>
          <p:cNvPr id="370" name="Shape 37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3994500" cy="39215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  <p:sp>
        <p:nvSpPr>
          <p:cNvPr id="371" name="Shape 371"/>
          <p:cNvSpPr txBox="1">
            <a:spLocks noGrp="1"/>
          </p:cNvSpPr>
          <p:nvPr>
            <p:ph type="body" idx="2"/>
          </p:nvPr>
        </p:nvSpPr>
        <p:spPr>
          <a:xfrm>
            <a:off x="4692275" y="1600200"/>
            <a:ext cx="3994500" cy="39215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  <p:pic>
        <p:nvPicPr>
          <p:cNvPr id="372" name="Shape 372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00200"/>
            <a:ext cx="3994500" cy="392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3" name="Shape 373"/>
          <p:cNvPicPr preferRelativeResize="0"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6900" y="1600200"/>
            <a:ext cx="3925225" cy="3921699"/>
          </a:xfrm>
          <a:prstGeom prst="rect">
            <a:avLst/>
          </a:prstGeom>
          <a:noFill/>
          <a:ln>
            <a:noFill/>
          </a:ln>
        </p:spPr>
      </p:pic>
      <p:sp>
        <p:nvSpPr>
          <p:cNvPr id="374" name="Shape 374"/>
          <p:cNvSpPr txBox="1"/>
          <p:nvPr/>
        </p:nvSpPr>
        <p:spPr>
          <a:xfrm>
            <a:off x="2743200" y="5704450"/>
            <a:ext cx="3657600" cy="9092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buNone/>
            </a:pPr>
            <a:r>
              <a:rPr lang="en"/>
              <a:t>Map No. 11</a:t>
            </a:r>
          </a:p>
          <a:p>
            <a:pPr lvl="0" algn="ctr" rtl="0">
              <a:buNone/>
            </a:pPr>
            <a:r>
              <a:rPr lang="en"/>
              <a:t>1 PM</a:t>
            </a:r>
          </a:p>
          <a:p>
            <a:pPr lvl="0" algn="ctr" rtl="0">
              <a:buNone/>
            </a:pPr>
            <a:r>
              <a:rPr lang="en"/>
              <a:t>Only 7th ME Position Change</a:t>
            </a:r>
          </a:p>
          <a:p>
            <a:pPr algn="ctr">
              <a:buNone/>
            </a:pPr>
            <a:r>
              <a:rPr lang="en"/>
              <a:t>Figure 38</a:t>
            </a:r>
          </a:p>
        </p:txBody>
      </p:sp>
    </p:spTree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algn="just" rtl="0">
              <a:buNone/>
            </a:pPr>
            <a:r>
              <a:rPr lang="en"/>
              <a:t>                    Henry Heth</a:t>
            </a:r>
          </a:p>
          <a:p>
            <a:endParaRPr lang="en"/>
          </a:p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032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  <p:pic>
        <p:nvPicPr>
          <p:cNvPr id="47" name="Shape 47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501" y="1600200"/>
            <a:ext cx="4614863" cy="3786188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Shape 48"/>
          <p:cNvSpPr txBox="1"/>
          <p:nvPr/>
        </p:nvSpPr>
        <p:spPr>
          <a:xfrm>
            <a:off x="2769175" y="6052700"/>
            <a:ext cx="3657600" cy="396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algn="ctr">
              <a:buNone/>
            </a:pPr>
            <a:r>
              <a:rPr lang="en"/>
              <a:t>Figure 3</a:t>
            </a:r>
          </a:p>
        </p:txBody>
      </p:sp>
    </p:spTree>
  </p:cSld>
  <p:clrMapOvr>
    <a:masterClrMapping/>
  </p:clrMapOvr>
  <p:transition spd="slow">
    <p:cut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Shape 37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algn="ctr" rtl="0">
              <a:buNone/>
            </a:pPr>
            <a:r>
              <a:rPr lang="en"/>
              <a:t>Fred Barger Map of Irwin Brigade</a:t>
            </a:r>
          </a:p>
          <a:p>
            <a:endParaRPr lang="en"/>
          </a:p>
        </p:txBody>
      </p:sp>
      <p:sp>
        <p:nvSpPr>
          <p:cNvPr id="380" name="Shape 38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967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  <p:pic>
        <p:nvPicPr>
          <p:cNvPr id="381" name="Shape 381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112" y="1053950"/>
            <a:ext cx="7259775" cy="4967699"/>
          </a:xfrm>
          <a:prstGeom prst="rect">
            <a:avLst/>
          </a:prstGeom>
          <a:noFill/>
          <a:ln>
            <a:noFill/>
          </a:ln>
        </p:spPr>
      </p:pic>
      <p:sp>
        <p:nvSpPr>
          <p:cNvPr id="382" name="Shape 382"/>
          <p:cNvSpPr txBox="1"/>
          <p:nvPr/>
        </p:nvSpPr>
        <p:spPr>
          <a:xfrm>
            <a:off x="2743200" y="6351425"/>
            <a:ext cx="3657600" cy="673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algn="ctr">
              <a:buNone/>
            </a:pPr>
            <a:r>
              <a:rPr lang="en"/>
              <a:t>Figure 39</a:t>
            </a:r>
          </a:p>
        </p:txBody>
      </p:sp>
    </p:spTree>
  </p:cSld>
  <p:clrMapOvr>
    <a:masterClrMapping/>
  </p:clrMapOvr>
  <p:transition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algn="ctr" rtl="0">
              <a:buNone/>
            </a:pPr>
            <a:r>
              <a:rPr lang="en"/>
              <a:t>Michler Map</a:t>
            </a:r>
          </a:p>
          <a:p>
            <a:pPr lvl="0" algn="ctr" rtl="0">
              <a:buNone/>
            </a:pPr>
            <a:r>
              <a:rPr lang="en"/>
              <a:t>1867</a:t>
            </a:r>
          </a:p>
        </p:txBody>
      </p:sp>
      <p:sp>
        <p:nvSpPr>
          <p:cNvPr id="54" name="Shape 54"/>
          <p:cNvSpPr txBox="1">
            <a:spLocks noGrp="1"/>
          </p:cNvSpPr>
          <p:nvPr>
            <p:ph type="body" idx="1"/>
          </p:nvPr>
        </p:nvSpPr>
        <p:spPr>
          <a:xfrm>
            <a:off x="526475" y="1417650"/>
            <a:ext cx="8229600" cy="4967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  <p:pic>
        <p:nvPicPr>
          <p:cNvPr id="55" name="Shape 55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2775" y="1600200"/>
            <a:ext cx="3797574" cy="4326800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Shape 56"/>
          <p:cNvSpPr txBox="1"/>
          <p:nvPr/>
        </p:nvSpPr>
        <p:spPr>
          <a:xfrm>
            <a:off x="2743200" y="6243200"/>
            <a:ext cx="3657600" cy="517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algn="ctr">
              <a:buNone/>
            </a:pPr>
            <a:r>
              <a:rPr lang="en"/>
              <a:t>Figure 4</a:t>
            </a:r>
          </a:p>
        </p:txBody>
      </p:sp>
    </p:spTree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algn="ctr" rtl="0">
              <a:buNone/>
            </a:pPr>
            <a:r>
              <a:rPr lang="en"/>
              <a:t>Hachure</a:t>
            </a:r>
          </a:p>
          <a:p>
            <a:endParaRPr lang="en"/>
          </a:p>
        </p:txBody>
      </p:sp>
      <p:sp>
        <p:nvSpPr>
          <p:cNvPr id="62" name="Shape 62"/>
          <p:cNvSpPr txBox="1">
            <a:spLocks noGrp="1"/>
          </p:cNvSpPr>
          <p:nvPr>
            <p:ph type="body" idx="1"/>
          </p:nvPr>
        </p:nvSpPr>
        <p:spPr>
          <a:xfrm>
            <a:off x="457200" y="1028725"/>
            <a:ext cx="3994500" cy="4967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body" idx="2"/>
          </p:nvPr>
        </p:nvSpPr>
        <p:spPr>
          <a:xfrm>
            <a:off x="4692273" y="1028725"/>
            <a:ext cx="3994500" cy="4967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  <p:pic>
        <p:nvPicPr>
          <p:cNvPr id="64" name="Shape 64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028725"/>
            <a:ext cx="3994499" cy="4967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Shape 65"/>
          <p:cNvPicPr preferRelativeResize="0"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275" y="1028725"/>
            <a:ext cx="3994499" cy="4967700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Shape 66"/>
          <p:cNvSpPr txBox="1"/>
          <p:nvPr/>
        </p:nvSpPr>
        <p:spPr>
          <a:xfrm>
            <a:off x="2743200" y="6191225"/>
            <a:ext cx="3657600" cy="500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algn="ctr">
              <a:buNone/>
            </a:pPr>
            <a:r>
              <a:rPr lang="en"/>
              <a:t>Figure 5</a:t>
            </a:r>
          </a:p>
        </p:txBody>
      </p:sp>
    </p:spTree>
  </p:cSld>
  <p:clrMapOvr>
    <a:masterClrMapping/>
  </p:clrMapOvr>
  <p:transition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algn="ctr" rtl="0">
              <a:buNone/>
            </a:pPr>
            <a:r>
              <a:rPr lang="en"/>
              <a:t>Stearns &amp; Heth</a:t>
            </a:r>
          </a:p>
          <a:p>
            <a:pPr algn="ctr">
              <a:buNone/>
            </a:pPr>
            <a:r>
              <a:rPr lang="en"/>
              <a:t>Morning Lines, 1893</a:t>
            </a:r>
          </a:p>
        </p:txBody>
      </p:sp>
      <p:sp>
        <p:nvSpPr>
          <p:cNvPr id="72" name="Shape 72"/>
          <p:cNvSpPr txBox="1">
            <a:spLocks noGrp="1"/>
          </p:cNvSpPr>
          <p:nvPr>
            <p:ph type="body" idx="1"/>
          </p:nvPr>
        </p:nvSpPr>
        <p:spPr>
          <a:xfrm>
            <a:off x="457200" y="1462687"/>
            <a:ext cx="3994500" cy="4967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  <p:sp>
        <p:nvSpPr>
          <p:cNvPr id="73" name="Shape 73"/>
          <p:cNvSpPr txBox="1">
            <a:spLocks noGrp="1"/>
          </p:cNvSpPr>
          <p:nvPr>
            <p:ph type="body" idx="2"/>
          </p:nvPr>
        </p:nvSpPr>
        <p:spPr>
          <a:xfrm>
            <a:off x="4692275" y="1600200"/>
            <a:ext cx="3994500" cy="48753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  <p:pic>
        <p:nvPicPr>
          <p:cNvPr id="74" name="Shape 74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17650"/>
            <a:ext cx="3994499" cy="5057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Shape 75"/>
          <p:cNvPicPr preferRelativeResize="0"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275" y="1417650"/>
            <a:ext cx="3994499" cy="5057775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Shape 76"/>
          <p:cNvSpPr txBox="1"/>
          <p:nvPr/>
        </p:nvSpPr>
        <p:spPr>
          <a:xfrm>
            <a:off x="2743200" y="6475500"/>
            <a:ext cx="3657600" cy="449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algn="ctr">
              <a:buNone/>
            </a:pPr>
            <a:r>
              <a:rPr lang="en"/>
              <a:t>Figure 6</a:t>
            </a:r>
          </a:p>
        </p:txBody>
      </p:sp>
    </p:spTree>
  </p:cSld>
  <p:clrMapOvr>
    <a:masterClrMapping/>
  </p:clrMapOvr>
  <p:transition spd="slow">
    <p:cut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algn="ctr" rtl="0">
              <a:buNone/>
            </a:pPr>
            <a:r>
              <a:rPr lang="en"/>
              <a:t>Stearns &amp; Heth</a:t>
            </a:r>
          </a:p>
          <a:p>
            <a:pPr algn="ctr">
              <a:buNone/>
            </a:pPr>
            <a:r>
              <a:rPr lang="en"/>
              <a:t>Regular Army Positions, 1893</a:t>
            </a:r>
          </a:p>
        </p:txBody>
      </p:sp>
      <p:sp>
        <p:nvSpPr>
          <p:cNvPr id="82" name="Shape 8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3994500" cy="4967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  <p:sp>
        <p:nvSpPr>
          <p:cNvPr id="83" name="Shape 83"/>
          <p:cNvSpPr txBox="1">
            <a:spLocks noGrp="1"/>
          </p:cNvSpPr>
          <p:nvPr>
            <p:ph type="body" idx="2"/>
          </p:nvPr>
        </p:nvSpPr>
        <p:spPr>
          <a:xfrm>
            <a:off x="4692273" y="1600200"/>
            <a:ext cx="3994500" cy="4967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  <p:pic>
        <p:nvPicPr>
          <p:cNvPr id="84" name="Shape 84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300" y="1417650"/>
            <a:ext cx="3994500" cy="5150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Shape 85"/>
          <p:cNvPicPr preferRelativeResize="0"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11500"/>
            <a:ext cx="4133850" cy="5162550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Shape 86"/>
          <p:cNvSpPr txBox="1"/>
          <p:nvPr/>
        </p:nvSpPr>
        <p:spPr>
          <a:xfrm>
            <a:off x="2743200" y="6498625"/>
            <a:ext cx="3657600" cy="457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algn="ctr">
              <a:buNone/>
            </a:pPr>
            <a:r>
              <a:rPr lang="en"/>
              <a:t>Figure 7</a:t>
            </a:r>
          </a:p>
        </p:txBody>
      </p:sp>
    </p:spTree>
  </p:cSld>
  <p:clrMapOvr>
    <a:masterClrMapping/>
  </p:clrMapOvr>
  <p:transition spd="slow">
    <p:cut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algn="ctr" rtl="0">
              <a:buNone/>
            </a:pPr>
            <a:r>
              <a:rPr lang="en"/>
              <a:t>Stearns &amp; Heth</a:t>
            </a:r>
          </a:p>
          <a:p>
            <a:pPr algn="ctr">
              <a:buNone/>
            </a:pPr>
            <a:r>
              <a:rPr lang="en"/>
              <a:t>Antietam Base Map, 1894</a:t>
            </a:r>
          </a:p>
        </p:txBody>
      </p:sp>
      <p:sp>
        <p:nvSpPr>
          <p:cNvPr id="92" name="Shape 9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3994500" cy="4967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  <p:sp>
        <p:nvSpPr>
          <p:cNvPr id="93" name="Shape 93"/>
          <p:cNvSpPr txBox="1">
            <a:spLocks noGrp="1"/>
          </p:cNvSpPr>
          <p:nvPr>
            <p:ph type="body" idx="2"/>
          </p:nvPr>
        </p:nvSpPr>
        <p:spPr>
          <a:xfrm>
            <a:off x="4692273" y="1600200"/>
            <a:ext cx="3994500" cy="4967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  <p:pic>
        <p:nvPicPr>
          <p:cNvPr id="94" name="Shape 94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00200"/>
            <a:ext cx="3994499" cy="496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Shape 95"/>
          <p:cNvPicPr preferRelativeResize="0"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275" y="1600200"/>
            <a:ext cx="3994499" cy="4967700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Shape 96"/>
          <p:cNvSpPr txBox="1"/>
          <p:nvPr/>
        </p:nvSpPr>
        <p:spPr>
          <a:xfrm>
            <a:off x="2743200" y="6567900"/>
            <a:ext cx="3657600" cy="457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algn="ctr">
              <a:buNone/>
            </a:pPr>
            <a:r>
              <a:rPr lang="en"/>
              <a:t>Figure 8</a:t>
            </a:r>
          </a:p>
        </p:txBody>
      </p:sp>
    </p:spTree>
  </p:cSld>
  <p:clrMapOvr>
    <a:masterClrMapping/>
  </p:clrMapOvr>
  <p:transition spd="slow">
    <p:cut/>
  </p:transition>
</p:sld>
</file>

<file path=ppt/theme/theme1.xml><?xml version="1.0" encoding="utf-8"?>
<a:theme xmlns:a="http://schemas.openxmlformats.org/drawingml/2006/main" name="Custom Them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415</Words>
  <Application>Microsoft Office PowerPoint</Application>
  <PresentationFormat>On-screen Show (4:3)</PresentationFormat>
  <Paragraphs>134</Paragraphs>
  <Slides>40</Slides>
  <Notes>40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5" baseType="lpstr">
      <vt:lpstr>Arial</vt:lpstr>
      <vt:lpstr>Courier New</vt:lpstr>
      <vt:lpstr>Times New Roman</vt:lpstr>
      <vt:lpstr>Wingdings</vt:lpstr>
      <vt:lpstr>Custom Theme</vt:lpstr>
      <vt:lpstr>“The Best War Map Ever Made”</vt:lpstr>
      <vt:lpstr>Ezra Carman </vt:lpstr>
      <vt:lpstr>  John C. Stearns </vt:lpstr>
      <vt:lpstr>                    Henry Heth </vt:lpstr>
      <vt:lpstr>Michler Map 1867</vt:lpstr>
      <vt:lpstr>Hachure </vt:lpstr>
      <vt:lpstr>Stearns &amp; Heth Morning Lines, 1893</vt:lpstr>
      <vt:lpstr>Stearns &amp; Heth Regular Army Positions, 1893</vt:lpstr>
      <vt:lpstr>Stearns &amp; Heth Antietam Base Map, 1894</vt:lpstr>
      <vt:lpstr>George B. Davis </vt:lpstr>
      <vt:lpstr>James M. Garrett           1894             &amp;             1908</vt:lpstr>
      <vt:lpstr>H.A. Brown           1894             &amp;               1908</vt:lpstr>
      <vt:lpstr>Jas. Dinkins           1894             &amp;               1908</vt:lpstr>
      <vt:lpstr>Jas. D. Bondurant           1899             &amp;              1908</vt:lpstr>
      <vt:lpstr>Frank Palmer, 1908      Position 1         &amp;        Position 2</vt:lpstr>
      <vt:lpstr>Frank Palmer Sketch of Position 1 &amp; 2</vt:lpstr>
      <vt:lpstr>James Lane           1895             &amp;               1908</vt:lpstr>
      <vt:lpstr>Confederate Avenue </vt:lpstr>
      <vt:lpstr>Hotchkiss “Battle Avenue”</vt:lpstr>
      <vt:lpstr>Marsena Patrick </vt:lpstr>
      <vt:lpstr>Patrick           Daybreak            6 to 6:20 AM</vt:lpstr>
      <vt:lpstr>Patrick           6:45 to 7 AM        7:20 AM</vt:lpstr>
      <vt:lpstr>Patrick           7:30 AM                       8 AM</vt:lpstr>
      <vt:lpstr>Jed Hotchkiss </vt:lpstr>
      <vt:lpstr>Hotchkiss Preliminary Map No. 3, 1895</vt:lpstr>
      <vt:lpstr>Hotchkiss Preliminary Map No. 3, 1895</vt:lpstr>
      <vt:lpstr>George W. Davis </vt:lpstr>
      <vt:lpstr>Emmor B. Cope </vt:lpstr>
      <vt:lpstr>Cope Blue print 1898</vt:lpstr>
      <vt:lpstr>Cope           1898 Title    &amp;        Contours</vt:lpstr>
      <vt:lpstr>Atlas of the Battlefield of Antietam 1904     &amp;     1908</vt:lpstr>
      <vt:lpstr>F.L. Hitchcock 1904     &amp;     1908</vt:lpstr>
      <vt:lpstr>R.B. Wilson 1904     &amp;     1908</vt:lpstr>
      <vt:lpstr>Jos. R.C. Ward 1904     &amp;     1908</vt:lpstr>
      <vt:lpstr>J.C. Delaney 1904     &amp;     1908</vt:lpstr>
      <vt:lpstr>Sylvester Byrne 1904     &amp;     1908</vt:lpstr>
      <vt:lpstr>Sylvester Byrne Map of 72nd PA Position</vt:lpstr>
      <vt:lpstr>James Dinkins 1904     &amp;     1908</vt:lpstr>
      <vt:lpstr>Fred Barger 1904     &amp;     1908</vt:lpstr>
      <vt:lpstr>Fred Barger Map of Irwin Brigade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“The Best War Map Ever Made”</dc:title>
  <dc:creator>owner</dc:creator>
  <cp:lastModifiedBy>Pawlak</cp:lastModifiedBy>
  <cp:revision>3</cp:revision>
  <dcterms:modified xsi:type="dcterms:W3CDTF">2018-02-25T14:25:47Z</dcterms:modified>
</cp:coreProperties>
</file>