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8911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“The Best War Map Ever Made”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Ezra Carman &amp; the Atlas of the Battlefield of Antietam</a:t>
            </a:r>
          </a:p>
          <a:p>
            <a:endParaRPr lang="en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en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 rt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by</a:t>
            </a:r>
          </a:p>
          <a:p>
            <a:pPr lvl="0" algn="ctr" rt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Jamesina Thatcher</a:t>
            </a:r>
          </a:p>
          <a:p>
            <a:pPr lvl="0" algn="ctr" rt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December 2013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George B. Davis</a:t>
            </a:r>
          </a:p>
          <a:p>
            <a:endParaRPr lang="en"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1301525"/>
            <a:ext cx="8229600" cy="473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25" y="1301525"/>
            <a:ext cx="2981325" cy="44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2743200" y="62518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9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James M. Garrett</a:t>
            </a:r>
          </a:p>
          <a:p>
            <a:pPr algn="l">
              <a:buNone/>
            </a:pPr>
            <a:r>
              <a:rPr lang="en"/>
              <a:t>          1894             &amp;             1908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5" y="1600200"/>
            <a:ext cx="3994500" cy="4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2743200" y="65679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10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H.A. Brown</a:t>
            </a:r>
          </a:p>
          <a:p>
            <a:pPr>
              <a:buNone/>
            </a:pPr>
            <a:r>
              <a:rPr lang="en"/>
              <a:t>          1894             &amp;               1908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2875"/>
            <a:ext cx="3994499" cy="48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42875"/>
            <a:ext cx="3994499" cy="48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2736275" y="6567900"/>
            <a:ext cx="3657600" cy="57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11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Jas. Dinkins</a:t>
            </a:r>
          </a:p>
          <a:p>
            <a:pPr>
              <a:buNone/>
            </a:pPr>
            <a:r>
              <a:rPr lang="en"/>
              <a:t>          1894             &amp;               1908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00" y="1600200"/>
            <a:ext cx="3994500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2743200" y="6567900"/>
            <a:ext cx="3657600" cy="608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12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Jas. D. Bondurant</a:t>
            </a:r>
          </a:p>
          <a:p>
            <a:pPr>
              <a:buNone/>
            </a:pPr>
            <a:r>
              <a:rPr lang="en"/>
              <a:t>          1899             &amp;              1908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00" y="160020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2743200" y="6567900"/>
            <a:ext cx="3657600" cy="466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13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Frank Palmer, 1908</a:t>
            </a:r>
          </a:p>
          <a:p>
            <a:pPr algn="l">
              <a:buNone/>
            </a:pPr>
            <a:r>
              <a:rPr lang="en"/>
              <a:t>     Position 1         &amp;        Position 2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2743200" y="65679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14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Frank Palmer</a:t>
            </a:r>
          </a:p>
          <a:p>
            <a:pPr algn="ctr">
              <a:buNone/>
            </a:pPr>
            <a:r>
              <a:rPr lang="en"/>
              <a:t>Sketch of Position 1 &amp; 2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7699"/>
            <a:ext cx="8248650" cy="52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2752725" y="6567900"/>
            <a:ext cx="3657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15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James Lane</a:t>
            </a:r>
          </a:p>
          <a:p>
            <a:pPr>
              <a:buNone/>
            </a:pPr>
            <a:r>
              <a:rPr lang="en"/>
              <a:t>          1895             &amp;               1908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2743200" y="67504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2743200" y="65679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16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Confederate Avenue</a:t>
            </a:r>
          </a:p>
          <a:p>
            <a:endParaRPr lang="en"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69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75" y="1323125"/>
            <a:ext cx="3630274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2743200" y="64732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17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Hotchkiss</a:t>
            </a:r>
          </a:p>
          <a:p>
            <a:pPr algn="ctr">
              <a:buNone/>
            </a:pPr>
            <a:r>
              <a:rPr lang="en"/>
              <a:t>“Battle Avenue”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8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00" y="1417650"/>
            <a:ext cx="3629649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2626725" y="6385500"/>
            <a:ext cx="3657600" cy="639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18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Ezra Carman</a:t>
            </a:r>
          </a:p>
          <a:p>
            <a:endParaRPr lang="en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659925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m</a:t>
            </a:r>
          </a:p>
        </p:txBody>
      </p:sp>
      <p:pic>
        <p:nvPicPr>
          <p:cNvPr id="31" name="Shape 3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99" y="1523999"/>
            <a:ext cx="24384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/>
          <p:nvPr/>
        </p:nvSpPr>
        <p:spPr>
          <a:xfrm>
            <a:off x="2733937" y="6083925"/>
            <a:ext cx="3657600" cy="43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Marsena Patrick</a:t>
            </a:r>
          </a:p>
          <a:p>
            <a:endParaRPr lang="en"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457200" y="1054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75" y="1054650"/>
            <a:ext cx="5876374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2743200" y="6400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19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Patrick</a:t>
            </a:r>
          </a:p>
          <a:p>
            <a:pPr>
              <a:buNone/>
            </a:pPr>
            <a:r>
              <a:rPr lang="en"/>
              <a:t>          Daybreak            6 to 6:20 AM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2"/>
          </p:nvPr>
        </p:nvSpPr>
        <p:spPr>
          <a:xfrm>
            <a:off x="4692273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425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340425"/>
            <a:ext cx="39944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2743200" y="6399050"/>
            <a:ext cx="3657600" cy="7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20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Patrick</a:t>
            </a:r>
          </a:p>
          <a:p>
            <a:pPr>
              <a:buNone/>
            </a:pPr>
            <a:r>
              <a:rPr lang="en"/>
              <a:t>          6:45 to 7 AM        7:20 AM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57200" y="150892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2"/>
          </p:nvPr>
        </p:nvSpPr>
        <p:spPr>
          <a:xfrm>
            <a:off x="4692273" y="150892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50"/>
            <a:ext cx="3994500" cy="4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417650"/>
            <a:ext cx="3994500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2743200" y="6476625"/>
            <a:ext cx="3657600" cy="731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21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Patrick</a:t>
            </a:r>
          </a:p>
          <a:p>
            <a:pPr>
              <a:buNone/>
            </a:pPr>
            <a:r>
              <a:rPr lang="en"/>
              <a:t>          7:30 AM                       8 AM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7200" y="130577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4692273" y="130577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5775"/>
            <a:ext cx="3994500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305775"/>
            <a:ext cx="39944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/>
          <p:nvPr/>
        </p:nvSpPr>
        <p:spPr>
          <a:xfrm>
            <a:off x="2743200" y="6400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22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ctrTitle"/>
          </p:nvPr>
        </p:nvSpPr>
        <p:spPr>
          <a:xfrm>
            <a:off x="685800" y="266876"/>
            <a:ext cx="7772400" cy="1509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Jed Hotchkiss</a:t>
            </a:r>
          </a:p>
          <a:p>
            <a:endParaRPr lang="en"/>
          </a:p>
        </p:txBody>
      </p:sp>
      <p:sp>
        <p:nvSpPr>
          <p:cNvPr id="233" name="Shape 233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50" y="1156550"/>
            <a:ext cx="4681525" cy="503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2812487" y="6400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23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Hotchkiss</a:t>
            </a:r>
          </a:p>
          <a:p>
            <a:pPr algn="ctr">
              <a:buNone/>
            </a:pPr>
            <a:r>
              <a:rPr lang="en"/>
              <a:t>Preliminary Map No. 3, 1895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42" name="Shape 2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25" y="1417650"/>
            <a:ext cx="4968299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2882975" y="63853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24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Hotchkiss</a:t>
            </a:r>
          </a:p>
          <a:p>
            <a:pPr algn="ctr">
              <a:buNone/>
            </a:pPr>
            <a:r>
              <a:rPr lang="en"/>
              <a:t>Preliminary Map No. 3, 1895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50"/>
            <a:ext cx="40501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50" y="1417650"/>
            <a:ext cx="3971049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2743200" y="6385350"/>
            <a:ext cx="3657600" cy="59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25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George W. Davis</a:t>
            </a:r>
          </a:p>
          <a:p>
            <a:endParaRPr lang="en"/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75" y="1151650"/>
            <a:ext cx="3911449" cy="52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2743200" y="6385350"/>
            <a:ext cx="3657600" cy="600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26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Emmor B. Cope</a:t>
            </a:r>
          </a:p>
          <a:p>
            <a:endParaRPr lang="en"/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457200" y="11326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50" y="1175575"/>
            <a:ext cx="4226849" cy="48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2743200" y="6303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27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Cope</a:t>
            </a:r>
          </a:p>
          <a:p>
            <a:pPr algn="ctr">
              <a:buNone/>
            </a:pPr>
            <a:r>
              <a:rPr lang="en"/>
              <a:t>Blue print 1898</a:t>
            </a:r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50" y="1417650"/>
            <a:ext cx="6296025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2743200" y="6385350"/>
            <a:ext cx="3657600" cy="61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28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  John C. Stearns</a:t>
            </a:r>
          </a:p>
          <a:p>
            <a:endParaRPr lang="en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9" name="Shape 3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26" y="1618375"/>
            <a:ext cx="3228975" cy="258603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/>
          <p:nvPr/>
        </p:nvSpPr>
        <p:spPr>
          <a:xfrm>
            <a:off x="2743200" y="58362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Cope</a:t>
            </a:r>
          </a:p>
          <a:p>
            <a:pPr>
              <a:buNone/>
            </a:pPr>
            <a:r>
              <a:rPr lang="en"/>
              <a:t>          1898 Title    &amp;        Contours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2"/>
          </p:nvPr>
        </p:nvSpPr>
        <p:spPr>
          <a:xfrm>
            <a:off x="4692273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0" y="1417650"/>
            <a:ext cx="3940899" cy="4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75" y="1417650"/>
            <a:ext cx="39408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2743200" y="63853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29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Atlas of the Battlefield of Antietam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body" idx="2"/>
          </p:nvPr>
        </p:nvSpPr>
        <p:spPr>
          <a:xfrm>
            <a:off x="4692273" y="141765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50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417650"/>
            <a:ext cx="3994499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2743200" y="638535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30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7200" y="274652"/>
            <a:ext cx="8229600" cy="132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F.L. Hitchcock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23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423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5" y="1600200"/>
            <a:ext cx="3971925" cy="423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71924" cy="42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2743200" y="5837400"/>
            <a:ext cx="3657600" cy="102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10</a:t>
            </a:r>
          </a:p>
          <a:p>
            <a:pPr lvl="0" algn="ctr" rtl="0">
              <a:buNone/>
            </a:pPr>
            <a:r>
              <a:rPr lang="en"/>
              <a:t>Noon to 12:15 PM</a:t>
            </a:r>
          </a:p>
          <a:p>
            <a:pPr lvl="0" algn="ctr" rtl="0">
              <a:buNone/>
            </a:pPr>
            <a:r>
              <a:rPr lang="en"/>
              <a:t>132nd PA Position Change</a:t>
            </a:r>
          </a:p>
          <a:p>
            <a:pPr lvl="0" algn="ctr" rtl="0">
              <a:buNone/>
            </a:pPr>
            <a:r>
              <a:rPr lang="en"/>
              <a:t>Figure 31</a:t>
            </a:r>
          </a:p>
          <a:p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R.B. Wilson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00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400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499" cy="400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40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2743200" y="5869675"/>
            <a:ext cx="3657600" cy="886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11</a:t>
            </a:r>
          </a:p>
          <a:p>
            <a:pPr lvl="0" algn="ctr" rtl="0">
              <a:buNone/>
            </a:pPr>
            <a:r>
              <a:rPr lang="en"/>
              <a:t>1 PM</a:t>
            </a:r>
          </a:p>
          <a:p>
            <a:pPr lvl="0" algn="ctr" rtl="0">
              <a:buNone/>
            </a:pPr>
            <a:r>
              <a:rPr lang="en"/>
              <a:t>12th OH Added</a:t>
            </a:r>
          </a:p>
          <a:p>
            <a:pPr lvl="0" algn="ctr" rtl="0">
              <a:buNone/>
            </a:pPr>
            <a:r>
              <a:rPr lang="en"/>
              <a:t>Figure 32</a:t>
            </a:r>
          </a:p>
          <a:p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Jos. R.C. Ward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010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4010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1600200"/>
            <a:ext cx="3994500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40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3042000" y="5862125"/>
            <a:ext cx="3059999" cy="83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8</a:t>
            </a:r>
          </a:p>
          <a:p>
            <a:pPr lvl="0" algn="ctr" rtl="0">
              <a:buNone/>
            </a:pPr>
            <a:r>
              <a:rPr lang="en"/>
              <a:t>9 to 9:30 AM</a:t>
            </a:r>
          </a:p>
          <a:p>
            <a:pPr lvl="0" algn="ctr" rtl="0">
              <a:buNone/>
            </a:pPr>
            <a:r>
              <a:rPr lang="en"/>
              <a:t>Howard’s Brigade Intact</a:t>
            </a:r>
          </a:p>
          <a:p>
            <a:pPr algn="ctr">
              <a:buNone/>
            </a:pPr>
            <a:r>
              <a:rPr lang="en"/>
              <a:t>Figure 33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J.C. Delaney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398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398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398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500" cy="39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/>
          <p:nvPr/>
        </p:nvSpPr>
        <p:spPr>
          <a:xfrm>
            <a:off x="2743200" y="5853550"/>
            <a:ext cx="3657600" cy="91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3</a:t>
            </a:r>
          </a:p>
          <a:p>
            <a:pPr lvl="0" algn="ctr" rtl="0">
              <a:buNone/>
            </a:pPr>
            <a:r>
              <a:rPr lang="en"/>
              <a:t>6:45 to 7 AM</a:t>
            </a:r>
          </a:p>
          <a:p>
            <a:pPr lvl="0" algn="ctr" rtl="0">
              <a:buNone/>
            </a:pPr>
            <a:r>
              <a:rPr lang="en"/>
              <a:t>107th PA Added</a:t>
            </a:r>
          </a:p>
          <a:p>
            <a:pPr algn="ctr">
              <a:buNone/>
            </a:pPr>
            <a:r>
              <a:rPr lang="en"/>
              <a:t>Figure 34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Sylvester Byrne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3850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43" name="Shape 34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3850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385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499" cy="385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x="2743200" y="5633550"/>
            <a:ext cx="3657600" cy="103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8</a:t>
            </a:r>
          </a:p>
          <a:p>
            <a:pPr lvl="0" algn="ctr" rtl="0">
              <a:buNone/>
            </a:pPr>
            <a:r>
              <a:rPr lang="en"/>
              <a:t>9 to 9:30 AM</a:t>
            </a:r>
          </a:p>
          <a:p>
            <a:pPr lvl="0" algn="ctr" rtl="0">
              <a:buNone/>
            </a:pPr>
            <a:r>
              <a:rPr lang="en"/>
              <a:t>72nd PA Position Change</a:t>
            </a:r>
          </a:p>
          <a:p>
            <a:pPr lvl="0" algn="ctr" rtl="0">
              <a:buNone/>
            </a:pPr>
            <a:r>
              <a:rPr lang="en"/>
              <a:t>Figure 35</a:t>
            </a:r>
          </a:p>
          <a:p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buNone/>
            </a:pPr>
            <a:r>
              <a:rPr lang="en"/>
              <a:t>Sylvester Byrne Map of 72nd PA Position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14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76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2743200" y="64008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36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James Dinkins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3719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3719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3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499" cy="3719074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2743200" y="5593775"/>
            <a:ext cx="3657600" cy="107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8</a:t>
            </a:r>
          </a:p>
          <a:p>
            <a:pPr lvl="0" algn="ctr" rtl="0">
              <a:buNone/>
            </a:pPr>
            <a:r>
              <a:rPr lang="en"/>
              <a:t>9 to 9:30 AM</a:t>
            </a:r>
          </a:p>
          <a:p>
            <a:pPr lvl="0" algn="ctr" rtl="0">
              <a:buNone/>
            </a:pPr>
            <a:r>
              <a:rPr lang="en"/>
              <a:t>Barksdale Brigade Not Changed</a:t>
            </a:r>
          </a:p>
          <a:p>
            <a:pPr algn="ctr">
              <a:buNone/>
            </a:pPr>
            <a:r>
              <a:rPr lang="en"/>
              <a:t>Figure 37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Fred Barger</a:t>
            </a:r>
          </a:p>
          <a:p>
            <a:pPr algn="ctr">
              <a:buNone/>
            </a:pPr>
            <a:r>
              <a:rPr lang="en"/>
              <a:t>1904     &amp;     1908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392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71" name="Shape 371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392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72" name="Shape 37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500" cy="39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00" y="1600200"/>
            <a:ext cx="3925225" cy="392169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2743200" y="5704450"/>
            <a:ext cx="3657600" cy="909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Map No. 11</a:t>
            </a:r>
          </a:p>
          <a:p>
            <a:pPr lvl="0" algn="ctr" rtl="0">
              <a:buNone/>
            </a:pPr>
            <a:r>
              <a:rPr lang="en"/>
              <a:t>1 PM</a:t>
            </a:r>
          </a:p>
          <a:p>
            <a:pPr lvl="0" algn="ctr" rtl="0">
              <a:buNone/>
            </a:pPr>
            <a:r>
              <a:rPr lang="en"/>
              <a:t>Only 7th ME Position Change</a:t>
            </a:r>
          </a:p>
          <a:p>
            <a:pPr algn="ctr">
              <a:buNone/>
            </a:pPr>
            <a:r>
              <a:rPr lang="en"/>
              <a:t>Figure 38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/>
              <a:t>                    Henry Heth</a:t>
            </a:r>
          </a:p>
          <a:p>
            <a:endParaRPr lang="en"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03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1" y="1600200"/>
            <a:ext cx="4614863" cy="378618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/>
          <p:nvPr/>
        </p:nvSpPr>
        <p:spPr>
          <a:xfrm>
            <a:off x="2769175" y="6052700"/>
            <a:ext cx="3657600" cy="39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3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Fred Barger Map of Irwin Brigade</a:t>
            </a:r>
          </a:p>
          <a:p>
            <a:endParaRPr lang="en"/>
          </a:p>
        </p:txBody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2" y="1053950"/>
            <a:ext cx="7259775" cy="49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 txBox="1"/>
          <p:nvPr/>
        </p:nvSpPr>
        <p:spPr>
          <a:xfrm>
            <a:off x="2743200" y="6351425"/>
            <a:ext cx="3657600" cy="67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39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Michler Map</a:t>
            </a:r>
          </a:p>
          <a:p>
            <a:pPr lvl="0" algn="ctr" rtl="0">
              <a:buNone/>
            </a:pPr>
            <a:r>
              <a:rPr lang="en"/>
              <a:t>1867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526475" y="14176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75" y="1600200"/>
            <a:ext cx="3797574" cy="43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2743200" y="6243200"/>
            <a:ext cx="3657600" cy="51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4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Hachure</a:t>
            </a:r>
          </a:p>
          <a:p>
            <a:endParaRPr lang="en"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02872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692273" y="1028725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8725"/>
            <a:ext cx="3994499" cy="4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028725"/>
            <a:ext cx="39944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2743200" y="6191225"/>
            <a:ext cx="3657600" cy="50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5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Stearns &amp; Heth</a:t>
            </a:r>
          </a:p>
          <a:p>
            <a:pPr algn="ctr">
              <a:buNone/>
            </a:pPr>
            <a:r>
              <a:rPr lang="en"/>
              <a:t>Morning Lines, 1893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462687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692275" y="1600200"/>
            <a:ext cx="3994500" cy="487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50"/>
            <a:ext cx="3994499" cy="5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417650"/>
            <a:ext cx="3994499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2743200" y="6475500"/>
            <a:ext cx="3657600" cy="44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6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Stearns &amp; Heth</a:t>
            </a:r>
          </a:p>
          <a:p>
            <a:pPr algn="ctr">
              <a:buNone/>
            </a:pPr>
            <a:r>
              <a:rPr lang="en"/>
              <a:t>Regular Army Positions, 1893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00" y="1417650"/>
            <a:ext cx="3994500" cy="51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1500"/>
            <a:ext cx="4133850" cy="5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2743200" y="6498625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7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/>
              <a:t>Stearns &amp; Heth</a:t>
            </a:r>
          </a:p>
          <a:p>
            <a:pPr algn="ctr">
              <a:buNone/>
            </a:pPr>
            <a:r>
              <a:rPr lang="en"/>
              <a:t>Antietam Base Map, 1894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94499" cy="4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5" y="1600200"/>
            <a:ext cx="3994499" cy="49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2743200" y="65679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/>
              <a:t>Figure 8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405</Words>
  <Application>Microsoft Office PowerPoint</Application>
  <PresentationFormat>On-screen Show (4:3)</PresentationFormat>
  <Paragraphs>134</Paragraphs>
  <Slides>40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Custom Theme</vt:lpstr>
      <vt:lpstr>“The Best War Map Ever Made”</vt:lpstr>
      <vt:lpstr>Ezra Carman </vt:lpstr>
      <vt:lpstr>  John C. Stearns </vt:lpstr>
      <vt:lpstr>                    Henry Heth </vt:lpstr>
      <vt:lpstr>Michler Map 1867</vt:lpstr>
      <vt:lpstr>Hachure </vt:lpstr>
      <vt:lpstr>Stearns &amp; Heth Morning Lines, 1893</vt:lpstr>
      <vt:lpstr>Stearns &amp; Heth Regular Army Positions, 1893</vt:lpstr>
      <vt:lpstr>Stearns &amp; Heth Antietam Base Map, 1894</vt:lpstr>
      <vt:lpstr>George B. Davis </vt:lpstr>
      <vt:lpstr>James M. Garrett           1894             &amp;             1908</vt:lpstr>
      <vt:lpstr>H.A. Brown           1894             &amp;               1908</vt:lpstr>
      <vt:lpstr>Jas. Dinkins           1894             &amp;               1908</vt:lpstr>
      <vt:lpstr>Jas. D. Bondurant           1899             &amp;              1908</vt:lpstr>
      <vt:lpstr>Frank Palmer, 1908      Position 1         &amp;        Position 2</vt:lpstr>
      <vt:lpstr>Frank Palmer Sketch of Position 1 &amp; 2</vt:lpstr>
      <vt:lpstr>James Lane           1895             &amp;               1908</vt:lpstr>
      <vt:lpstr>Confederate Avenue </vt:lpstr>
      <vt:lpstr>Hotchkiss “Battle Avenue”</vt:lpstr>
      <vt:lpstr>Marsena Patrick </vt:lpstr>
      <vt:lpstr>Patrick           Daybreak            6 to 6:20 AM</vt:lpstr>
      <vt:lpstr>Patrick           6:45 to 7 AM        7:20 AM</vt:lpstr>
      <vt:lpstr>Patrick           7:30 AM                       8 AM</vt:lpstr>
      <vt:lpstr>Jed Hotchkiss </vt:lpstr>
      <vt:lpstr>Hotchkiss Preliminary Map No. 3, 1895</vt:lpstr>
      <vt:lpstr>Hotchkiss Preliminary Map No. 3, 1895</vt:lpstr>
      <vt:lpstr>George W. Davis </vt:lpstr>
      <vt:lpstr>Emmor B. Cope </vt:lpstr>
      <vt:lpstr>Cope Blue print 1898</vt:lpstr>
      <vt:lpstr>Cope           1898 Title    &amp;        Contours</vt:lpstr>
      <vt:lpstr>Atlas of the Battlefield of Antietam 1904     &amp;     1908</vt:lpstr>
      <vt:lpstr>F.L. Hitchcock 1904     &amp;     1908</vt:lpstr>
      <vt:lpstr>R.B. Wilson 1904     &amp;     1908</vt:lpstr>
      <vt:lpstr>Jos. R.C. Ward 1904     &amp;     1908</vt:lpstr>
      <vt:lpstr>J.C. Delaney 1904     &amp;     1908</vt:lpstr>
      <vt:lpstr>Sylvester Byrne 1904     &amp;     1908</vt:lpstr>
      <vt:lpstr>Sylvester Byrne Map of 72nd PA Position</vt:lpstr>
      <vt:lpstr>James Dinkins 1904     &amp;     1908</vt:lpstr>
      <vt:lpstr>Fred Barger 1904     &amp;     1908</vt:lpstr>
      <vt:lpstr>Fred Barger Map of Irwin Brigade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Best War Map Ever Made”</dc:title>
  <dc:creator>owner</dc:creator>
  <cp:lastModifiedBy>owner</cp:lastModifiedBy>
  <cp:revision>3</cp:revision>
  <dcterms:modified xsi:type="dcterms:W3CDTF">2014-12-08T22:05:48Z</dcterms:modified>
</cp:coreProperties>
</file>